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36" r:id="rId5"/>
  </p:sldMasterIdLst>
  <p:notesMasterIdLst>
    <p:notesMasterId r:id="rId57"/>
  </p:notesMasterIdLst>
  <p:handoutMasterIdLst>
    <p:handoutMasterId r:id="rId58"/>
  </p:handoutMasterIdLst>
  <p:sldIdLst>
    <p:sldId id="411" r:id="rId6"/>
    <p:sldId id="384" r:id="rId7"/>
    <p:sldId id="412" r:id="rId8"/>
    <p:sldId id="408" r:id="rId9"/>
    <p:sldId id="256" r:id="rId10"/>
    <p:sldId id="257" r:id="rId11"/>
    <p:sldId id="259" r:id="rId12"/>
    <p:sldId id="2147309011" r:id="rId13"/>
    <p:sldId id="2147309012" r:id="rId14"/>
    <p:sldId id="2147309013" r:id="rId15"/>
    <p:sldId id="400" r:id="rId16"/>
    <p:sldId id="2147309015" r:id="rId17"/>
    <p:sldId id="2147309016" r:id="rId18"/>
    <p:sldId id="2147309017" r:id="rId19"/>
    <p:sldId id="2147309018" r:id="rId20"/>
    <p:sldId id="2147309019" r:id="rId21"/>
    <p:sldId id="270" r:id="rId22"/>
    <p:sldId id="500" r:id="rId23"/>
    <p:sldId id="501" r:id="rId24"/>
    <p:sldId id="502" r:id="rId25"/>
    <p:sldId id="503" r:id="rId26"/>
    <p:sldId id="504" r:id="rId27"/>
    <p:sldId id="505" r:id="rId28"/>
    <p:sldId id="506" r:id="rId29"/>
    <p:sldId id="507" r:id="rId30"/>
    <p:sldId id="508" r:id="rId31"/>
    <p:sldId id="509" r:id="rId32"/>
    <p:sldId id="510" r:id="rId33"/>
    <p:sldId id="423" r:id="rId34"/>
    <p:sldId id="498" r:id="rId35"/>
    <p:sldId id="2147309020" r:id="rId36"/>
    <p:sldId id="2147309022" r:id="rId37"/>
    <p:sldId id="2147309023" r:id="rId38"/>
    <p:sldId id="397" r:id="rId39"/>
    <p:sldId id="2147309009" r:id="rId40"/>
    <p:sldId id="424" r:id="rId41"/>
    <p:sldId id="2147309010" r:id="rId42"/>
    <p:sldId id="410" r:id="rId43"/>
    <p:sldId id="511" r:id="rId44"/>
    <p:sldId id="512" r:id="rId45"/>
    <p:sldId id="513" r:id="rId46"/>
    <p:sldId id="515" r:id="rId47"/>
    <p:sldId id="514" r:id="rId48"/>
    <p:sldId id="516" r:id="rId49"/>
    <p:sldId id="425" r:id="rId50"/>
    <p:sldId id="427" r:id="rId51"/>
    <p:sldId id="261" r:id="rId52"/>
    <p:sldId id="2147309024" r:id="rId53"/>
    <p:sldId id="420" r:id="rId54"/>
    <p:sldId id="426" r:id="rId55"/>
    <p:sldId id="39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46C"/>
    <a:srgbClr val="000004"/>
    <a:srgbClr val="000410"/>
    <a:srgbClr val="010717"/>
    <a:srgbClr val="37335B"/>
    <a:srgbClr val="FFFFFF"/>
    <a:srgbClr val="CC66FF"/>
    <a:srgbClr val="D27AEA"/>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CE0FF-9DBD-FECA-11BF-0AC1FE0E3105}" v="3" dt="2023-11-09T18:17:27.548"/>
    <p1510:client id="{340C4FFD-FB42-42FC-9BF6-2ED9EAEA053F}" v="10" dt="2023-11-08T20:50:51.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Piechota" userId="222bf55f-4d35-4599-a0dd-f0cb663d0a3a" providerId="ADAL" clId="{340C4FFD-FB42-42FC-9BF6-2ED9EAEA053F}"/>
    <pc:docChg chg="undo custSel addSld delSld modSld">
      <pc:chgData name="Kirsten Piechota" userId="222bf55f-4d35-4599-a0dd-f0cb663d0a3a" providerId="ADAL" clId="{340C4FFD-FB42-42FC-9BF6-2ED9EAEA053F}" dt="2023-11-09T18:18:32.582" v="564"/>
      <pc:docMkLst>
        <pc:docMk/>
      </pc:docMkLst>
      <pc:sldChg chg="addSp modSp mod">
        <pc:chgData name="Kirsten Piechota" userId="222bf55f-4d35-4599-a0dd-f0cb663d0a3a" providerId="ADAL" clId="{340C4FFD-FB42-42FC-9BF6-2ED9EAEA053F}" dt="2023-11-08T20:48:38.383" v="43" actId="1035"/>
        <pc:sldMkLst>
          <pc:docMk/>
          <pc:sldMk cId="0" sldId="259"/>
        </pc:sldMkLst>
        <pc:picChg chg="add mod">
          <ac:chgData name="Kirsten Piechota" userId="222bf55f-4d35-4599-a0dd-f0cb663d0a3a" providerId="ADAL" clId="{340C4FFD-FB42-42FC-9BF6-2ED9EAEA053F}" dt="2023-11-08T20:48:38.383" v="43" actId="1035"/>
          <ac:picMkLst>
            <pc:docMk/>
            <pc:sldMk cId="0" sldId="259"/>
            <ac:picMk id="4" creationId="{C4820FF8-E9D0-9306-4CC7-E96E5712EEDE}"/>
          </ac:picMkLst>
        </pc:picChg>
      </pc:sldChg>
      <pc:sldChg chg="addSp modSp mod">
        <pc:chgData name="Kirsten Piechota" userId="222bf55f-4d35-4599-a0dd-f0cb663d0a3a" providerId="ADAL" clId="{340C4FFD-FB42-42FC-9BF6-2ED9EAEA053F}" dt="2023-11-08T20:51:55.713" v="108" actId="1035"/>
        <pc:sldMkLst>
          <pc:docMk/>
          <pc:sldMk cId="3891345585" sldId="270"/>
        </pc:sldMkLst>
        <pc:picChg chg="add mod">
          <ac:chgData name="Kirsten Piechota" userId="222bf55f-4d35-4599-a0dd-f0cb663d0a3a" providerId="ADAL" clId="{340C4FFD-FB42-42FC-9BF6-2ED9EAEA053F}" dt="2023-11-08T20:51:55.713" v="108" actId="1035"/>
          <ac:picMkLst>
            <pc:docMk/>
            <pc:sldMk cId="3891345585" sldId="270"/>
            <ac:picMk id="2" creationId="{0632CC59-8857-31A0-F66A-0F73E38BF3BD}"/>
          </ac:picMkLst>
        </pc:picChg>
      </pc:sldChg>
      <pc:sldChg chg="addSp modSp mod">
        <pc:chgData name="Kirsten Piechota" userId="222bf55f-4d35-4599-a0dd-f0cb663d0a3a" providerId="ADAL" clId="{340C4FFD-FB42-42FC-9BF6-2ED9EAEA053F}" dt="2023-11-08T20:52:33.594" v="121" actId="1037"/>
        <pc:sldMkLst>
          <pc:docMk/>
          <pc:sldMk cId="2158886557" sldId="384"/>
        </pc:sldMkLst>
        <pc:picChg chg="add mod">
          <ac:chgData name="Kirsten Piechota" userId="222bf55f-4d35-4599-a0dd-f0cb663d0a3a" providerId="ADAL" clId="{340C4FFD-FB42-42FC-9BF6-2ED9EAEA053F}" dt="2023-11-08T20:52:33.594" v="121" actId="1037"/>
          <ac:picMkLst>
            <pc:docMk/>
            <pc:sldMk cId="2158886557" sldId="384"/>
            <ac:picMk id="3" creationId="{59C081D4-30A7-2593-18DA-F5061C2FA93A}"/>
          </ac:picMkLst>
        </pc:picChg>
      </pc:sldChg>
      <pc:sldChg chg="addSp modSp mod">
        <pc:chgData name="Kirsten Piechota" userId="222bf55f-4d35-4599-a0dd-f0cb663d0a3a" providerId="ADAL" clId="{340C4FFD-FB42-42FC-9BF6-2ED9EAEA053F}" dt="2023-11-08T20:51:07.481" v="91" actId="1035"/>
        <pc:sldMkLst>
          <pc:docMk/>
          <pc:sldMk cId="3247798845" sldId="391"/>
        </pc:sldMkLst>
        <pc:picChg chg="add mod">
          <ac:chgData name="Kirsten Piechota" userId="222bf55f-4d35-4599-a0dd-f0cb663d0a3a" providerId="ADAL" clId="{340C4FFD-FB42-42FC-9BF6-2ED9EAEA053F}" dt="2023-11-08T20:51:07.481" v="91" actId="1035"/>
          <ac:picMkLst>
            <pc:docMk/>
            <pc:sldMk cId="3247798845" sldId="391"/>
            <ac:picMk id="2" creationId="{3C040E18-E406-8A85-2500-B371F8BE7CC3}"/>
          </ac:picMkLst>
        </pc:picChg>
      </pc:sldChg>
      <pc:sldChg chg="addSp modSp mod">
        <pc:chgData name="Kirsten Piechota" userId="222bf55f-4d35-4599-a0dd-f0cb663d0a3a" providerId="ADAL" clId="{340C4FFD-FB42-42FC-9BF6-2ED9EAEA053F}" dt="2023-11-08T20:51:40.127" v="107" actId="1037"/>
        <pc:sldMkLst>
          <pc:docMk/>
          <pc:sldMk cId="2146508121" sldId="397"/>
        </pc:sldMkLst>
        <pc:picChg chg="add mod">
          <ac:chgData name="Kirsten Piechota" userId="222bf55f-4d35-4599-a0dd-f0cb663d0a3a" providerId="ADAL" clId="{340C4FFD-FB42-42FC-9BF6-2ED9EAEA053F}" dt="2023-11-08T20:51:40.127" v="107" actId="1037"/>
          <ac:picMkLst>
            <pc:docMk/>
            <pc:sldMk cId="2146508121" sldId="397"/>
            <ac:picMk id="2" creationId="{73F01A1C-5A99-7419-BC6F-7C68C1A0F698}"/>
          </ac:picMkLst>
        </pc:picChg>
      </pc:sldChg>
      <pc:sldChg chg="addSp modSp mod">
        <pc:chgData name="Kirsten Piechota" userId="222bf55f-4d35-4599-a0dd-f0cb663d0a3a" providerId="ADAL" clId="{340C4FFD-FB42-42FC-9BF6-2ED9EAEA053F}" dt="2023-11-08T20:51:34.125" v="101" actId="1035"/>
        <pc:sldMkLst>
          <pc:docMk/>
          <pc:sldMk cId="1689534844" sldId="410"/>
        </pc:sldMkLst>
        <pc:picChg chg="add mod">
          <ac:chgData name="Kirsten Piechota" userId="222bf55f-4d35-4599-a0dd-f0cb663d0a3a" providerId="ADAL" clId="{340C4FFD-FB42-42FC-9BF6-2ED9EAEA053F}" dt="2023-11-08T20:51:34.125" v="101" actId="1035"/>
          <ac:picMkLst>
            <pc:docMk/>
            <pc:sldMk cId="1689534844" sldId="410"/>
            <ac:picMk id="2" creationId="{AF844F99-CE31-5380-CDB7-46E6FCF558BB}"/>
          </ac:picMkLst>
        </pc:picChg>
      </pc:sldChg>
      <pc:sldChg chg="addSp modSp mod">
        <pc:chgData name="Kirsten Piechota" userId="222bf55f-4d35-4599-a0dd-f0cb663d0a3a" providerId="ADAL" clId="{340C4FFD-FB42-42FC-9BF6-2ED9EAEA053F}" dt="2023-11-08T20:52:25.894" v="120" actId="1035"/>
        <pc:sldMkLst>
          <pc:docMk/>
          <pc:sldMk cId="1619525841" sldId="411"/>
        </pc:sldMkLst>
        <pc:picChg chg="add mod">
          <ac:chgData name="Kirsten Piechota" userId="222bf55f-4d35-4599-a0dd-f0cb663d0a3a" providerId="ADAL" clId="{340C4FFD-FB42-42FC-9BF6-2ED9EAEA053F}" dt="2023-11-08T20:52:25.894" v="120" actId="1035"/>
          <ac:picMkLst>
            <pc:docMk/>
            <pc:sldMk cId="1619525841" sldId="411"/>
            <ac:picMk id="3" creationId="{4A4134B0-9903-0DD2-ED11-75D09520DD56}"/>
          </ac:picMkLst>
        </pc:picChg>
      </pc:sldChg>
      <pc:sldChg chg="del">
        <pc:chgData name="Kirsten Piechota" userId="222bf55f-4d35-4599-a0dd-f0cb663d0a3a" providerId="ADAL" clId="{340C4FFD-FB42-42FC-9BF6-2ED9EAEA053F}" dt="2023-11-07T18:27:30.284" v="0" actId="2696"/>
        <pc:sldMkLst>
          <pc:docMk/>
          <pc:sldMk cId="1388072918" sldId="418"/>
        </pc:sldMkLst>
      </pc:sldChg>
      <pc:sldChg chg="addSp modSp mod">
        <pc:chgData name="Kirsten Piechota" userId="222bf55f-4d35-4599-a0dd-f0cb663d0a3a" providerId="ADAL" clId="{340C4FFD-FB42-42FC-9BF6-2ED9EAEA053F}" dt="2023-11-08T20:51:18.604" v="95" actId="1037"/>
        <pc:sldMkLst>
          <pc:docMk/>
          <pc:sldMk cId="3706667301" sldId="420"/>
        </pc:sldMkLst>
        <pc:picChg chg="add mod">
          <ac:chgData name="Kirsten Piechota" userId="222bf55f-4d35-4599-a0dd-f0cb663d0a3a" providerId="ADAL" clId="{340C4FFD-FB42-42FC-9BF6-2ED9EAEA053F}" dt="2023-11-08T20:51:18.604" v="95" actId="1037"/>
          <ac:picMkLst>
            <pc:docMk/>
            <pc:sldMk cId="3706667301" sldId="420"/>
            <ac:picMk id="3" creationId="{6B65BB88-1B75-0444-320A-C8E6FB6A05C2}"/>
          </ac:picMkLst>
        </pc:picChg>
      </pc:sldChg>
      <pc:sldChg chg="addSp modSp mod">
        <pc:chgData name="Kirsten Piechota" userId="222bf55f-4d35-4599-a0dd-f0cb663d0a3a" providerId="ADAL" clId="{340C4FFD-FB42-42FC-9BF6-2ED9EAEA053F}" dt="2023-11-08T20:51:02.025" v="90" actId="1037"/>
        <pc:sldMkLst>
          <pc:docMk/>
          <pc:sldMk cId="2783920757" sldId="426"/>
        </pc:sldMkLst>
        <pc:picChg chg="add mod">
          <ac:chgData name="Kirsten Piechota" userId="222bf55f-4d35-4599-a0dd-f0cb663d0a3a" providerId="ADAL" clId="{340C4FFD-FB42-42FC-9BF6-2ED9EAEA053F}" dt="2023-11-08T20:51:02.025" v="90" actId="1037"/>
          <ac:picMkLst>
            <pc:docMk/>
            <pc:sldMk cId="2783920757" sldId="426"/>
            <ac:picMk id="3" creationId="{7936102E-D400-B260-58EB-F03E4D08AC60}"/>
          </ac:picMkLst>
        </pc:picChg>
      </pc:sldChg>
      <pc:sldChg chg="modSp mod">
        <pc:chgData name="Kirsten Piechota" userId="222bf55f-4d35-4599-a0dd-f0cb663d0a3a" providerId="ADAL" clId="{340C4FFD-FB42-42FC-9BF6-2ED9EAEA053F}" dt="2023-11-09T16:45:51.820" v="304" actId="1038"/>
        <pc:sldMkLst>
          <pc:docMk/>
          <pc:sldMk cId="3900551398" sldId="427"/>
        </pc:sldMkLst>
        <pc:spChg chg="mod">
          <ac:chgData name="Kirsten Piechota" userId="222bf55f-4d35-4599-a0dd-f0cb663d0a3a" providerId="ADAL" clId="{340C4FFD-FB42-42FC-9BF6-2ED9EAEA053F}" dt="2023-11-09T16:45:51.820" v="304" actId="1038"/>
          <ac:spMkLst>
            <pc:docMk/>
            <pc:sldMk cId="3900551398" sldId="427"/>
            <ac:spMk id="2" creationId="{EF3B6845-2B57-D3C3-088F-20CB6167E939}"/>
          </ac:spMkLst>
        </pc:spChg>
        <pc:spChg chg="mod">
          <ac:chgData name="Kirsten Piechota" userId="222bf55f-4d35-4599-a0dd-f0cb663d0a3a" providerId="ADAL" clId="{340C4FFD-FB42-42FC-9BF6-2ED9EAEA053F}" dt="2023-11-09T16:45:51.820" v="304" actId="1038"/>
          <ac:spMkLst>
            <pc:docMk/>
            <pc:sldMk cId="3900551398" sldId="427"/>
            <ac:spMk id="4" creationId="{54C90463-2F15-9274-9A45-8CF5EAA88086}"/>
          </ac:spMkLst>
        </pc:spChg>
        <pc:picChg chg="mod">
          <ac:chgData name="Kirsten Piechota" userId="222bf55f-4d35-4599-a0dd-f0cb663d0a3a" providerId="ADAL" clId="{340C4FFD-FB42-42FC-9BF6-2ED9EAEA053F}" dt="2023-11-09T14:16:32.717" v="130" actId="1076"/>
          <ac:picMkLst>
            <pc:docMk/>
            <pc:sldMk cId="3900551398" sldId="427"/>
            <ac:picMk id="7" creationId="{3EB29922-8177-6524-15F4-C30640654E94}"/>
          </ac:picMkLst>
        </pc:picChg>
      </pc:sldChg>
      <pc:sldChg chg="modSp mod modNotesTx">
        <pc:chgData name="Kirsten Piechota" userId="222bf55f-4d35-4599-a0dd-f0cb663d0a3a" providerId="ADAL" clId="{340C4FFD-FB42-42FC-9BF6-2ED9EAEA053F}" dt="2023-11-09T14:15:26.994" v="125" actId="20577"/>
        <pc:sldMkLst>
          <pc:docMk/>
          <pc:sldMk cId="2903429332" sldId="514"/>
        </pc:sldMkLst>
        <pc:spChg chg="mod">
          <ac:chgData name="Kirsten Piechota" userId="222bf55f-4d35-4599-a0dd-f0cb663d0a3a" providerId="ADAL" clId="{340C4FFD-FB42-42FC-9BF6-2ED9EAEA053F}" dt="2023-11-09T14:15:23.045" v="123" actId="20577"/>
          <ac:spMkLst>
            <pc:docMk/>
            <pc:sldMk cId="2903429332" sldId="514"/>
            <ac:spMk id="12" creationId="{00000000-0000-0000-0000-000000000000}"/>
          </ac:spMkLst>
        </pc:spChg>
      </pc:sldChg>
      <pc:sldChg chg="add del">
        <pc:chgData name="Kirsten Piechota" userId="222bf55f-4d35-4599-a0dd-f0cb663d0a3a" providerId="ADAL" clId="{340C4FFD-FB42-42FC-9BF6-2ED9EAEA053F}" dt="2023-11-09T16:43:38.101" v="135" actId="2696"/>
        <pc:sldMkLst>
          <pc:docMk/>
          <pc:sldMk cId="1836534780" sldId="2147309024"/>
        </pc:sldMkLst>
      </pc:sldChg>
      <pc:sldChg chg="modSp add mod modNotesTx">
        <pc:chgData name="Kirsten Piechota" userId="222bf55f-4d35-4599-a0dd-f0cb663d0a3a" providerId="ADAL" clId="{340C4FFD-FB42-42FC-9BF6-2ED9EAEA053F}" dt="2023-11-09T18:18:32.582" v="564"/>
        <pc:sldMkLst>
          <pc:docMk/>
          <pc:sldMk cId="3775320183" sldId="2147309024"/>
        </pc:sldMkLst>
        <pc:spChg chg="mod">
          <ac:chgData name="Kirsten Piechota" userId="222bf55f-4d35-4599-a0dd-f0cb663d0a3a" providerId="ADAL" clId="{340C4FFD-FB42-42FC-9BF6-2ED9EAEA053F}" dt="2023-11-09T18:07:43.720" v="555" actId="14100"/>
          <ac:spMkLst>
            <pc:docMk/>
            <pc:sldMk cId="3775320183" sldId="2147309024"/>
            <ac:spMk id="2" creationId="{EF3B6845-2B57-D3C3-088F-20CB6167E939}"/>
          </ac:spMkLst>
        </pc:spChg>
        <pc:spChg chg="mod">
          <ac:chgData name="Kirsten Piechota" userId="222bf55f-4d35-4599-a0dd-f0cb663d0a3a" providerId="ADAL" clId="{340C4FFD-FB42-42FC-9BF6-2ED9EAEA053F}" dt="2023-11-09T18:18:32.582" v="564"/>
          <ac:spMkLst>
            <pc:docMk/>
            <pc:sldMk cId="3775320183" sldId="2147309024"/>
            <ac:spMk id="4" creationId="{54C90463-2F15-9274-9A45-8CF5EAA88086}"/>
          </ac:spMkLst>
        </pc:spChg>
        <pc:picChg chg="mod">
          <ac:chgData name="Kirsten Piechota" userId="222bf55f-4d35-4599-a0dd-f0cb663d0a3a" providerId="ADAL" clId="{340C4FFD-FB42-42FC-9BF6-2ED9EAEA053F}" dt="2023-11-09T18:06:26.973" v="517" actId="14826"/>
          <ac:picMkLst>
            <pc:docMk/>
            <pc:sldMk cId="3775320183" sldId="2147309024"/>
            <ac:picMk id="7" creationId="{3EB29922-8177-6524-15F4-C30640654E94}"/>
          </ac:picMkLst>
        </pc:picChg>
      </pc:sldChg>
    </pc:docChg>
  </pc:docChgLst>
  <pc:docChgLst>
    <pc:chgData name="Kirsten Piechota" userId="S::kirstenp@ctcpas.org::222bf55f-4d35-4599-a0dd-f0cb663d0a3a" providerId="AD" clId="Web-{0DACE0FF-9DBD-FECA-11BF-0AC1FE0E3105}"/>
    <pc:docChg chg="modSld">
      <pc:chgData name="Kirsten Piechota" userId="S::kirstenp@ctcpas.org::222bf55f-4d35-4599-a0dd-f0cb663d0a3a" providerId="AD" clId="Web-{0DACE0FF-9DBD-FECA-11BF-0AC1FE0E3105}" dt="2023-11-09T18:17:27.236" v="1" actId="20577"/>
      <pc:docMkLst>
        <pc:docMk/>
      </pc:docMkLst>
      <pc:sldChg chg="modSp">
        <pc:chgData name="Kirsten Piechota" userId="S::kirstenp@ctcpas.org::222bf55f-4d35-4599-a0dd-f0cb663d0a3a" providerId="AD" clId="Web-{0DACE0FF-9DBD-FECA-11BF-0AC1FE0E3105}" dt="2023-11-09T18:17:27.236" v="1" actId="20577"/>
        <pc:sldMkLst>
          <pc:docMk/>
          <pc:sldMk cId="3775320183" sldId="2147309024"/>
        </pc:sldMkLst>
        <pc:spChg chg="mod">
          <ac:chgData name="Kirsten Piechota" userId="S::kirstenp@ctcpas.org::222bf55f-4d35-4599-a0dd-f0cb663d0a3a" providerId="AD" clId="Web-{0DACE0FF-9DBD-FECA-11BF-0AC1FE0E3105}" dt="2023-11-09T18:17:27.236" v="1" actId="20577"/>
          <ac:spMkLst>
            <pc:docMk/>
            <pc:sldMk cId="3775320183" sldId="2147309024"/>
            <ac:spMk id="4" creationId="{54C90463-2F15-9274-9A45-8CF5EAA880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11/9/2023</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221677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interested in owning your own business and being your own boss, consider majoring in accounting. You’ll have the financial know-how to ensure your company is a success!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“Spending a few years working in an accounting role for a firm or industry can be wonderful training for future entrepreneurs. They get to see first-hand how businesses operate and are financed and learn other important lessons that will help them succeed as they launch their own companies.” – Jerry Maginnis, CPA </a:t>
            </a:r>
            <a:r>
              <a:rPr lang="en-US" i="0" u="sng"/>
              <a:t>Advice for a Successful Career in the Accounting Profession</a:t>
            </a:r>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47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Times New Roman" panose="02020603050405020304" pitchFamily="18" charset="0"/>
              </a:rPr>
              <a:t>In addition to travel, accounting careers provide work flexibility, with many companies offering the ability to work remotely, even worldwide!</a:t>
            </a:r>
          </a:p>
          <a:p>
            <a:endParaRPr lang="en-GB" sz="1800">
              <a:effectLst/>
              <a:latin typeface="Arial" panose="020B0604020202020204" pitchFamily="34" charset="0"/>
              <a:ea typeface="Times New Roman" panose="02020603050405020304" pitchFamily="18" charset="0"/>
            </a:endParaRPr>
          </a:p>
          <a:p>
            <a:r>
              <a:rPr lang="en-GB" sz="1800" b="1">
                <a:effectLst/>
                <a:latin typeface="Arial" panose="020B0604020202020204" pitchFamily="34" charset="0"/>
                <a:ea typeface="Times New Roman" panose="02020603050405020304" pitchFamily="18" charset="0"/>
              </a:rPr>
              <a:t>Presenter Tip: </a:t>
            </a:r>
            <a:r>
              <a:rPr lang="en-GB" sz="1800" b="0">
                <a:effectLst/>
                <a:latin typeface="Arial" panose="020B0604020202020204" pitchFamily="34" charset="0"/>
                <a:ea typeface="Times New Roman" panose="02020603050405020304" pitchFamily="18" charset="0"/>
              </a:rPr>
              <a:t>If you have had the opportunity to travel for work, share your experience here!</a:t>
            </a:r>
            <a:endParaRPr lang="en-GB" sz="1800" b="1">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73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2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2F5496"/>
                </a:solidFill>
                <a:effectLst/>
                <a:latin typeface="Calibri" panose="020F0502020204030204" pitchFamily="34" charset="0"/>
                <a:ea typeface="Times New Roman" panose="02020603050405020304" pitchFamily="18" charset="0"/>
              </a:rPr>
              <a:t>CPAs also work in the classroom, to help pave the way for others coming behind them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Tip: </a:t>
            </a:r>
            <a:r>
              <a:rPr lang="en-US" b="0"/>
              <a:t>Share a positive personal story of the lifestyle/flexibility being a CPA has afforded you. If students mention busy season, say </a:t>
            </a:r>
            <a:r>
              <a:rPr lang="en-US" sz="1800">
                <a:solidFill>
                  <a:srgbClr val="2F5496"/>
                </a:solidFill>
                <a:effectLst/>
                <a:latin typeface="Calibri" panose="020F0502020204030204" pitchFamily="34" charset="0"/>
                <a:ea typeface="Times New Roman" panose="02020603050405020304" pitchFamily="18" charset="0"/>
              </a:rPr>
              <a:t>yes, there are times when accountants are busy, but there are also times when they have a lighter workload. The schedule varies depending on the type of accountant you choose to be. </a:t>
            </a:r>
            <a:endParaRPr lang="en-US" sz="1800">
              <a:solidFill>
                <a:srgbClr val="2F5496"/>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751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career growth is in your hands. As a CPA you can go into any industry and change your path at any time. As the world changes and businesses evolve, there are many opportunities for training and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38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02E"/>
                </a:solidFill>
                <a:effectLst/>
                <a:latin typeface="Georgia" panose="02040502050405020303" pitchFamily="18" charset="0"/>
              </a:rPr>
              <a:t>“Accounting is solid. You can always get a job as a CPA.” -Colleen Conrad, NASBA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34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Tip: </a:t>
            </a:r>
            <a:r>
              <a:rPr lang="en-US" b="0"/>
              <a:t>Share more about your role and some of your typical responsibilities, while relaying it in a way that high school students will understand. </a:t>
            </a:r>
            <a:endParaRPr lang="en-US" b="1"/>
          </a:p>
        </p:txBody>
      </p:sp>
      <p:sp>
        <p:nvSpPr>
          <p:cNvPr id="4" name="Slide Number Placeholder 3"/>
          <p:cNvSpPr>
            <a:spLocks noGrp="1"/>
          </p:cNvSpPr>
          <p:nvPr>
            <p:ph type="sldNum" sz="quarter" idx="5"/>
          </p:nvPr>
        </p:nvSpPr>
        <p:spPr/>
        <p:txBody>
          <a:bodyPr/>
          <a:lstStyle/>
          <a:p>
            <a:fld id="{1983A999-5E0E-42CA-8400-604AE921FF7C}" type="slidenum">
              <a:rPr lang="en-US" smtClean="0"/>
              <a:t>17</a:t>
            </a:fld>
            <a:endParaRPr lang="en-US"/>
          </a:p>
        </p:txBody>
      </p:sp>
    </p:spTree>
    <p:extLst>
      <p:ext uri="{BB962C8B-B14F-4D97-AF65-F5344CB8AC3E}">
        <p14:creationId xmlns:p14="http://schemas.microsoft.com/office/powerpoint/2010/main" val="404304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Activity) Get students excited to play a game! Ask students to raise their hand to answer. Move to the slide with the logos.</a:t>
            </a:r>
          </a:p>
          <a:p>
            <a:endParaRPr lang="en-US"/>
          </a:p>
          <a:p>
            <a:r>
              <a:rPr lang="en-US"/>
              <a:t>Step 1:  Student A guesses Adidas. Student B guesses Nike.</a:t>
            </a:r>
          </a:p>
          <a:p>
            <a:r>
              <a:rPr lang="en-US"/>
              <a:t>Step 2:  Student C says which one is their favorite. </a:t>
            </a:r>
          </a:p>
          <a:p>
            <a:endParaRPr lang="en-US"/>
          </a:p>
          <a:p>
            <a:r>
              <a:rPr lang="en-US"/>
              <a:t>Go around the class giving multiple students a chance to participate. If the logo is too obvious, let students choose their favorite .</a:t>
            </a:r>
          </a:p>
          <a:p>
            <a:endParaRPr lang="en-US"/>
          </a:p>
          <a:p>
            <a:r>
              <a:rPr lang="en-US" b="1"/>
              <a:t>At the end of the slides, ask students: What do you think all these companies have in common? Share that there are accounting professionals that work for all these companies! </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18</a:t>
            </a:fld>
            <a:endParaRPr lang="en-US"/>
          </a:p>
        </p:txBody>
      </p:sp>
    </p:spTree>
    <p:extLst>
      <p:ext uri="{BB962C8B-B14F-4D97-AF65-F5344CB8AC3E}">
        <p14:creationId xmlns:p14="http://schemas.microsoft.com/office/powerpoint/2010/main" val="487570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Adidas</a:t>
            </a:r>
          </a:p>
          <a:p>
            <a:r>
              <a:rPr lang="en-US"/>
              <a:t>Nike</a:t>
            </a:r>
          </a:p>
        </p:txBody>
      </p:sp>
      <p:sp>
        <p:nvSpPr>
          <p:cNvPr id="4" name="Slide Number Placeholder 3"/>
          <p:cNvSpPr>
            <a:spLocks noGrp="1"/>
          </p:cNvSpPr>
          <p:nvPr>
            <p:ph type="sldNum" sz="quarter" idx="5"/>
          </p:nvPr>
        </p:nvSpPr>
        <p:spPr/>
        <p:txBody>
          <a:bodyPr/>
          <a:lstStyle/>
          <a:p>
            <a:fld id="{E7CCE34D-CFF1-4FFE-815B-D050E7ED2DFD}" type="slidenum">
              <a:rPr lang="en-US" smtClean="0"/>
              <a:t>19</a:t>
            </a:fld>
            <a:endParaRPr lang="en-US"/>
          </a:p>
        </p:txBody>
      </p:sp>
    </p:spTree>
    <p:extLst>
      <p:ext uri="{BB962C8B-B14F-4D97-AF65-F5344CB8AC3E}">
        <p14:creationId xmlns:p14="http://schemas.microsoft.com/office/powerpoint/2010/main" val="224446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you think the heart of a business is? – Ask for a few responses from students.</a:t>
            </a:r>
          </a:p>
          <a:p>
            <a:endParaRPr lang="en-US"/>
          </a:p>
          <a:p>
            <a:r>
              <a:rPr lang="en-US"/>
              <a:t>Would you agree with what’s on the slide? Anything I’m missing here?</a:t>
            </a:r>
          </a:p>
        </p:txBody>
      </p:sp>
      <p:sp>
        <p:nvSpPr>
          <p:cNvPr id="4" name="Slide Number Placeholder 3"/>
          <p:cNvSpPr>
            <a:spLocks noGrp="1"/>
          </p:cNvSpPr>
          <p:nvPr>
            <p:ph type="sldNum" sz="quarter" idx="5"/>
          </p:nvPr>
        </p:nvSpPr>
        <p:spPr/>
        <p:txBody>
          <a:bodyPr/>
          <a:lstStyle/>
          <a:p>
            <a:fld id="{1983A999-5E0E-42CA-8400-604AE921FF7C}" type="slidenum">
              <a:rPr lang="en-US" smtClean="0"/>
              <a:t>2</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McDonalds </a:t>
            </a:r>
          </a:p>
          <a:p>
            <a:r>
              <a:rPr lang="en-US"/>
              <a:t>Wendy's</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20</a:t>
            </a:fld>
            <a:endParaRPr lang="en-US"/>
          </a:p>
        </p:txBody>
      </p:sp>
    </p:spTree>
    <p:extLst>
      <p:ext uri="{BB962C8B-B14F-4D97-AF65-F5344CB8AC3E}">
        <p14:creationId xmlns:p14="http://schemas.microsoft.com/office/powerpoint/2010/main" val="3038584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Apple</a:t>
            </a:r>
          </a:p>
          <a:p>
            <a:r>
              <a:rPr lang="en-US"/>
              <a:t>Microsoft </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21</a:t>
            </a:fld>
            <a:endParaRPr lang="en-US"/>
          </a:p>
        </p:txBody>
      </p:sp>
    </p:spTree>
    <p:extLst>
      <p:ext uri="{BB962C8B-B14F-4D97-AF65-F5344CB8AC3E}">
        <p14:creationId xmlns:p14="http://schemas.microsoft.com/office/powerpoint/2010/main" val="2447131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Dunkin Donuts </a:t>
            </a:r>
          </a:p>
          <a:p>
            <a:r>
              <a:rPr lang="en-US"/>
              <a:t>Starbucks</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22</a:t>
            </a:fld>
            <a:endParaRPr lang="en-US"/>
          </a:p>
        </p:txBody>
      </p:sp>
    </p:spTree>
    <p:extLst>
      <p:ext uri="{BB962C8B-B14F-4D97-AF65-F5344CB8AC3E}">
        <p14:creationId xmlns:p14="http://schemas.microsoft.com/office/powerpoint/2010/main" val="2761435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Mercedes Benz</a:t>
            </a:r>
          </a:p>
          <a:p>
            <a:r>
              <a:rPr lang="en-US"/>
              <a:t>BMW</a:t>
            </a:r>
          </a:p>
        </p:txBody>
      </p:sp>
      <p:sp>
        <p:nvSpPr>
          <p:cNvPr id="4" name="Slide Number Placeholder 3"/>
          <p:cNvSpPr>
            <a:spLocks noGrp="1"/>
          </p:cNvSpPr>
          <p:nvPr>
            <p:ph type="sldNum" sz="quarter" idx="5"/>
          </p:nvPr>
        </p:nvSpPr>
        <p:spPr/>
        <p:txBody>
          <a:bodyPr/>
          <a:lstStyle/>
          <a:p>
            <a:fld id="{E7CCE34D-CFF1-4FFE-815B-D050E7ED2DFD}" type="slidenum">
              <a:rPr lang="en-US" smtClean="0"/>
              <a:t>23</a:t>
            </a:fld>
            <a:endParaRPr lang="en-US"/>
          </a:p>
        </p:txBody>
      </p:sp>
    </p:spTree>
    <p:extLst>
      <p:ext uri="{BB962C8B-B14F-4D97-AF65-F5344CB8AC3E}">
        <p14:creationId xmlns:p14="http://schemas.microsoft.com/office/powerpoint/2010/main" val="2754924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Save the children </a:t>
            </a:r>
          </a:p>
          <a:p>
            <a:r>
              <a:rPr lang="en-US"/>
              <a:t>Red Cross</a:t>
            </a:r>
          </a:p>
        </p:txBody>
      </p:sp>
      <p:sp>
        <p:nvSpPr>
          <p:cNvPr id="4" name="Slide Number Placeholder 3"/>
          <p:cNvSpPr>
            <a:spLocks noGrp="1"/>
          </p:cNvSpPr>
          <p:nvPr>
            <p:ph type="sldNum" sz="quarter" idx="5"/>
          </p:nvPr>
        </p:nvSpPr>
        <p:spPr/>
        <p:txBody>
          <a:bodyPr/>
          <a:lstStyle/>
          <a:p>
            <a:fld id="{E7CCE34D-CFF1-4FFE-815B-D050E7ED2DFD}" type="slidenum">
              <a:rPr lang="en-US" smtClean="0"/>
              <a:t>24</a:t>
            </a:fld>
            <a:endParaRPr lang="en-US"/>
          </a:p>
        </p:txBody>
      </p:sp>
    </p:spTree>
    <p:extLst>
      <p:ext uri="{BB962C8B-B14F-4D97-AF65-F5344CB8AC3E}">
        <p14:creationId xmlns:p14="http://schemas.microsoft.com/office/powerpoint/2010/main" val="741058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American Airlines</a:t>
            </a:r>
          </a:p>
          <a:p>
            <a:r>
              <a:rPr lang="en-US"/>
              <a:t>Delta</a:t>
            </a:r>
          </a:p>
        </p:txBody>
      </p:sp>
      <p:sp>
        <p:nvSpPr>
          <p:cNvPr id="4" name="Slide Number Placeholder 3"/>
          <p:cNvSpPr>
            <a:spLocks noGrp="1"/>
          </p:cNvSpPr>
          <p:nvPr>
            <p:ph type="sldNum" sz="quarter" idx="5"/>
          </p:nvPr>
        </p:nvSpPr>
        <p:spPr/>
        <p:txBody>
          <a:bodyPr/>
          <a:lstStyle/>
          <a:p>
            <a:fld id="{E7CCE34D-CFF1-4FFE-815B-D050E7ED2DFD}" type="slidenum">
              <a:rPr lang="en-US" smtClean="0"/>
              <a:t>25</a:t>
            </a:fld>
            <a:endParaRPr lang="en-US"/>
          </a:p>
        </p:txBody>
      </p:sp>
    </p:spTree>
    <p:extLst>
      <p:ext uri="{BB962C8B-B14F-4D97-AF65-F5344CB8AC3E}">
        <p14:creationId xmlns:p14="http://schemas.microsoft.com/office/powerpoint/2010/main" val="765613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Mastercard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Visa</a:t>
            </a:r>
          </a:p>
        </p:txBody>
      </p:sp>
      <p:sp>
        <p:nvSpPr>
          <p:cNvPr id="4" name="Slide Number Placeholder 3"/>
          <p:cNvSpPr>
            <a:spLocks noGrp="1"/>
          </p:cNvSpPr>
          <p:nvPr>
            <p:ph type="sldNum" sz="quarter" idx="5"/>
          </p:nvPr>
        </p:nvSpPr>
        <p:spPr/>
        <p:txBody>
          <a:bodyPr/>
          <a:lstStyle/>
          <a:p>
            <a:fld id="{E7CCE34D-CFF1-4FFE-815B-D050E7ED2DFD}" type="slidenum">
              <a:rPr lang="en-US" smtClean="0"/>
              <a:t>26</a:t>
            </a:fld>
            <a:endParaRPr lang="en-US"/>
          </a:p>
        </p:txBody>
      </p:sp>
    </p:spTree>
    <p:extLst>
      <p:ext uri="{BB962C8B-B14F-4D97-AF65-F5344CB8AC3E}">
        <p14:creationId xmlns:p14="http://schemas.microsoft.com/office/powerpoint/2010/main" val="3847283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Netflix </a:t>
            </a:r>
          </a:p>
          <a:p>
            <a:r>
              <a:rPr lang="en-US"/>
              <a:t>Prime Video</a:t>
            </a:r>
          </a:p>
        </p:txBody>
      </p:sp>
      <p:sp>
        <p:nvSpPr>
          <p:cNvPr id="4" name="Slide Number Placeholder 3"/>
          <p:cNvSpPr>
            <a:spLocks noGrp="1"/>
          </p:cNvSpPr>
          <p:nvPr>
            <p:ph type="sldNum" sz="quarter" idx="5"/>
          </p:nvPr>
        </p:nvSpPr>
        <p:spPr/>
        <p:txBody>
          <a:bodyPr/>
          <a:lstStyle/>
          <a:p>
            <a:fld id="{E7CCE34D-CFF1-4FFE-815B-D050E7ED2DFD}" type="slidenum">
              <a:rPr lang="en-US" smtClean="0"/>
              <a:t>27</a:t>
            </a:fld>
            <a:endParaRPr lang="en-US"/>
          </a:p>
        </p:txBody>
      </p:sp>
    </p:spTree>
    <p:extLst>
      <p:ext uri="{BB962C8B-B14F-4D97-AF65-F5344CB8AC3E}">
        <p14:creationId xmlns:p14="http://schemas.microsoft.com/office/powerpoint/2010/main" val="312012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PlayStation </a:t>
            </a:r>
          </a:p>
          <a:p>
            <a:r>
              <a:rPr lang="en-US"/>
              <a:t>Nintendo Switch </a:t>
            </a:r>
          </a:p>
        </p:txBody>
      </p:sp>
      <p:sp>
        <p:nvSpPr>
          <p:cNvPr id="4" name="Slide Number Placeholder 3"/>
          <p:cNvSpPr>
            <a:spLocks noGrp="1"/>
          </p:cNvSpPr>
          <p:nvPr>
            <p:ph type="sldNum" sz="quarter" idx="5"/>
          </p:nvPr>
        </p:nvSpPr>
        <p:spPr/>
        <p:txBody>
          <a:bodyPr/>
          <a:lstStyle/>
          <a:p>
            <a:fld id="{E7CCE34D-CFF1-4FFE-815B-D050E7ED2DFD}" type="slidenum">
              <a:rPr lang="en-US" smtClean="0"/>
              <a:t>28</a:t>
            </a:fld>
            <a:endParaRPr lang="en-US"/>
          </a:p>
        </p:txBody>
      </p:sp>
    </p:spTree>
    <p:extLst>
      <p:ext uri="{BB962C8B-B14F-4D97-AF65-F5344CB8AC3E}">
        <p14:creationId xmlns:p14="http://schemas.microsoft.com/office/powerpoint/2010/main" val="4234856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we’ve seen, accountants work in all types of organizations. Several of these names should look familiar to you.</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Tip: </a:t>
            </a:r>
            <a:r>
              <a:rPr lang="en-US"/>
              <a:t>Take a moment to highlight companies/industries specific to your state or area and explain how an accountant helps those companies. And add your own firm’s name above!</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State Tip: </a:t>
            </a:r>
            <a:r>
              <a:rPr lang="en-US" b="0"/>
              <a:t>Update the company </a:t>
            </a:r>
            <a:r>
              <a:rPr lang="en-US"/>
              <a:t>names</a:t>
            </a:r>
            <a:r>
              <a:rPr lang="en-US" b="0"/>
              <a:t> to highlight local start-ups, firms, etc.</a:t>
            </a:r>
            <a:endParaRPr lang="en-US" b="1"/>
          </a:p>
          <a:p>
            <a:endParaRPr lang="en-US"/>
          </a:p>
          <a:p>
            <a:r>
              <a:rPr lang="en-US" b="1"/>
              <a:t>Organizations listed above:</a:t>
            </a:r>
          </a:p>
          <a:p>
            <a:r>
              <a:rPr lang="en-US" b="1"/>
              <a:t>Start-Ups: </a:t>
            </a:r>
            <a:r>
              <a:rPr lang="en-US"/>
              <a:t>1047 Games, </a:t>
            </a:r>
            <a:r>
              <a:rPr lang="en-US" err="1"/>
              <a:t>Weav</a:t>
            </a:r>
            <a:r>
              <a:rPr lang="en-US"/>
              <a:t> (fintech startup), and </a:t>
            </a:r>
            <a:r>
              <a:rPr lang="en-US" err="1"/>
              <a:t>Symbrosia</a:t>
            </a:r>
            <a:r>
              <a:rPr lang="en-US"/>
              <a:t> (solving climate change) were all featured on Forbes 30 under 30</a:t>
            </a:r>
          </a:p>
          <a:p>
            <a:r>
              <a:rPr lang="en-US" b="1"/>
              <a:t>Nonprofits: </a:t>
            </a:r>
            <a:r>
              <a:rPr lang="en-US"/>
              <a:t>Habitat for Humanity, Smithsonian and World Central Kitchen</a:t>
            </a:r>
          </a:p>
          <a:p>
            <a:r>
              <a:rPr lang="en-US" b="1"/>
              <a:t>Companies of all Sizes: </a:t>
            </a:r>
            <a:r>
              <a:rPr lang="en-US"/>
              <a:t>Apple, Ikea, Bank of America, Zappos, </a:t>
            </a:r>
            <a:r>
              <a:rPr lang="en-US" err="1"/>
              <a:t>Everlight</a:t>
            </a:r>
            <a:r>
              <a:rPr lang="en-US"/>
              <a:t> Solar</a:t>
            </a:r>
            <a:endParaRPr lang="en-US">
              <a:cs typeface="Calibri"/>
            </a:endParaRPr>
          </a:p>
          <a:p>
            <a:r>
              <a:rPr lang="en-US" b="1"/>
              <a:t>Governments: </a:t>
            </a:r>
            <a:r>
              <a:rPr lang="en-US"/>
              <a:t>Along with City Governments, there’s the FBI, NASA, and Military</a:t>
            </a:r>
          </a:p>
          <a:p>
            <a:r>
              <a:rPr lang="en-US" b="1"/>
              <a:t>Sports &amp; Entertainment: </a:t>
            </a:r>
            <a:r>
              <a:rPr lang="en-US"/>
              <a:t>NFL, TikTok, Disney (and the new Disney+) and Netflix</a:t>
            </a:r>
          </a:p>
          <a:p>
            <a:r>
              <a:rPr lang="en-US" b="1"/>
              <a:t>Accounting &amp; Consulting Firms: </a:t>
            </a:r>
            <a:r>
              <a:rPr lang="en-US"/>
              <a:t>Local, Regional, National and International</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0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Ask the students questions: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Calibri" panose="020F0502020204030204" pitchFamily="34" charset="0"/>
                <a:ea typeface="Calibri" panose="020F0502020204030204" pitchFamily="34" charset="0"/>
              </a:rPr>
              <a:t>Do you get an allowance?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Calibri" panose="020F0502020204030204" pitchFamily="34" charset="0"/>
                <a:ea typeface="Calibri" panose="020F0502020204030204" pitchFamily="34" charset="0"/>
              </a:rPr>
              <a:t>What do you do when you want to buy something?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a:effectLst/>
                <a:latin typeface="Calibri" panose="020F0502020204030204" pitchFamily="34" charset="0"/>
                <a:ea typeface="Calibri" panose="020F0502020204030204" pitchFamily="34" charset="0"/>
              </a:rPr>
              <a:t>What do you do when you are given money as a gift?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Calibri" panose="020F0502020204030204" pitchFamily="34" charset="0"/>
                <a:cs typeface="Times New Roman" panose="02020603050405020304" pitchFamily="18" charset="0"/>
              </a:rPr>
              <a:t>Some of you might save your money, some might want to buy something new. Everyone uses money differently. Many adults also need help with money. Accountants help manage their money and make sure their business can be successful. </a:t>
            </a:r>
          </a:p>
        </p:txBody>
      </p:sp>
      <p:sp>
        <p:nvSpPr>
          <p:cNvPr id="4" name="Slide Number Placeholder 3"/>
          <p:cNvSpPr>
            <a:spLocks noGrp="1"/>
          </p:cNvSpPr>
          <p:nvPr>
            <p:ph type="sldNum" sz="quarter" idx="5"/>
          </p:nvPr>
        </p:nvSpPr>
        <p:spPr/>
        <p:txBody>
          <a:bodyPr/>
          <a:lstStyle/>
          <a:p>
            <a:fld id="{1983A999-5E0E-42CA-8400-604AE921FF7C}" type="slidenum">
              <a:rPr lang="en-US" smtClean="0"/>
              <a:t>3</a:t>
            </a:fld>
            <a:endParaRPr lang="en-US"/>
          </a:p>
        </p:txBody>
      </p:sp>
    </p:spTree>
    <p:extLst>
      <p:ext uri="{BB962C8B-B14F-4D97-AF65-F5344CB8AC3E}">
        <p14:creationId xmlns:p14="http://schemas.microsoft.com/office/powerpoint/2010/main" val="2930838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only do accountants work in all types of organizations, but they work with all types of people, too. Meet Courtney Arrington. Courtney is a CPA, a member of the Virginia Society of CPAs, and works with content creators. </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424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BE an influencer. Meet Jason Staats, a member of the Oregon Society of CPAs. Jason is a CPA who has found his way to content creation.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75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about working with your favorite non-profit organization as a CPA? Meet Jessica McClain. Jessica (pictured on Right) is the CFO of Girls Scouts Nation’s Capital where she gets to make a difference by helping build girls of courage, confidence and character who want to make the world a better place.</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929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highlight>
                  <a:srgbClr val="FFFF00"/>
                </a:highlight>
              </a:rPr>
              <a:t>Meet Francisco Velasco. Francisco’s company funds </a:t>
            </a:r>
            <a:r>
              <a:rPr lang="en-US" sz="1800">
                <a:effectLst/>
                <a:latin typeface="Calibri" panose="020F0502020204030204" pitchFamily="34" charset="0"/>
                <a:ea typeface="Times New Roman" panose="02020603050405020304" pitchFamily="18" charset="0"/>
              </a:rPr>
              <a:t>several art exhibits throughout the Great Lakes Region. In 2019, they funded "Figures of Speech" at the Museum of Contemporary Art. The exhibit featured work from Virgil Abloh (pictured here), creator of the clothing brand Off-white, is also the former men's director for Louis Vuitton, and has had successful collaborations with many brands such as Nike. Also pictured with Francisco is Tracie Hall. Tracie is his good friend who is the current Executive Director at the American Library Association. Tracie was also recently featured on Time's 100 Most Influential People of 2023. </a:t>
            </a:r>
          </a:p>
          <a:p>
            <a:endParaRPr lang="en-US" sz="1800">
              <a:effectLst/>
              <a:latin typeface="Calibri" panose="020F0502020204030204" pitchFamily="34" charset="0"/>
              <a:ea typeface="Times New Roman" panose="02020603050405020304" pitchFamily="18" charset="0"/>
            </a:endParaRPr>
          </a:p>
          <a:p>
            <a:r>
              <a:rPr lang="en-US" sz="1800">
                <a:effectLst/>
                <a:latin typeface="Calibri" panose="020F0502020204030204" pitchFamily="34" charset="0"/>
                <a:ea typeface="Times New Roman" panose="02020603050405020304" pitchFamily="18" charset="0"/>
              </a:rPr>
              <a:t>Not only do CPAs get to do some great work, but they also get to hang out with some great people too!</a:t>
            </a:r>
            <a:endParaRPr lang="en-US" b="0">
              <a:highlight>
                <a:srgbClr val="FFFF00"/>
              </a:highlight>
            </a:endParaRPr>
          </a:p>
        </p:txBody>
      </p:sp>
      <p:sp>
        <p:nvSpPr>
          <p:cNvPr id="4" name="Slide Number Placeholder 3"/>
          <p:cNvSpPr>
            <a:spLocks noGrp="1"/>
          </p:cNvSpPr>
          <p:nvPr>
            <p:ph type="sldNum" sz="quarter" idx="5"/>
          </p:nvPr>
        </p:nvSpPr>
        <p:spPr/>
        <p:txBody>
          <a:bodyPr/>
          <a:lstStyle/>
          <a:p>
            <a:pPr defTabSz="966612">
              <a:defRPr/>
            </a:pPr>
            <a:fld id="{1983A999-5E0E-42CA-8400-604AE921FF7C}" type="slidenum">
              <a:rPr lang="en-US">
                <a:solidFill>
                  <a:prstClr val="black"/>
                </a:solidFill>
                <a:latin typeface="Calibri" panose="020F0502020204030204"/>
              </a:rPr>
              <a:pPr defTabSz="966612">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359529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1" name="Google Shape;399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We’ve just met some CPAs with pretty cool jobs. These are just some of the other job titles you could have as an accountant.</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a:t>Presenter Tip: </a:t>
            </a:r>
            <a:r>
              <a:rPr lang="en-US" b="0"/>
              <a:t>Share some of the various job titles you have held throughout your career, highlighting the progression or path changes you have made.</a:t>
            </a:r>
            <a:endParaRPr b="1"/>
          </a:p>
        </p:txBody>
      </p:sp>
      <p:sp>
        <p:nvSpPr>
          <p:cNvPr id="3992" name="Google Shape;3992;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7894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accountants make good money. The salaries referenced here are from the Robert Half Salary Guide – Audit/Assurance Services in Public Accounting, and represent the 75</a:t>
            </a:r>
            <a:r>
              <a:rPr lang="en-US" baseline="30000"/>
              <a:t>th</a:t>
            </a:r>
            <a:r>
              <a:rPr lang="en-US"/>
              <a:t> percentile. National Averages can be found below. Stay the course and make Partner, and start around $400K+ per  year.</a:t>
            </a:r>
          </a:p>
          <a:p>
            <a:endParaRPr lang="en-US"/>
          </a:p>
          <a:p>
            <a:r>
              <a:rPr lang="en-US"/>
              <a:t>National Average</a:t>
            </a:r>
          </a:p>
          <a:p>
            <a:pPr marL="171450" indent="-171450">
              <a:buFont typeface="Arial" panose="020B0604020202020204" pitchFamily="34" charset="0"/>
              <a:buChar char="•"/>
            </a:pPr>
            <a:r>
              <a:rPr lang="en-US" sz="1200">
                <a:solidFill>
                  <a:schemeClr val="tx1"/>
                </a:solidFill>
                <a:latin typeface="+mn-lt"/>
                <a:cs typeface="+mj-cs"/>
              </a:rPr>
              <a:t>Senior Manager - $167,500</a:t>
            </a:r>
          </a:p>
          <a:p>
            <a:pPr marL="171450" indent="-171450">
              <a:buFont typeface="Arial" panose="020B0604020202020204" pitchFamily="34" charset="0"/>
              <a:buChar char="•"/>
            </a:pPr>
            <a:r>
              <a:rPr lang="en-US" sz="1200">
                <a:solidFill>
                  <a:schemeClr val="tx1"/>
                </a:solidFill>
                <a:latin typeface="+mn-lt"/>
                <a:cs typeface="+mj-cs"/>
              </a:rPr>
              <a:t>Manager - $114,000</a:t>
            </a:r>
          </a:p>
          <a:p>
            <a:pPr marL="171450" indent="-171450">
              <a:buFont typeface="Arial" panose="020B0604020202020204" pitchFamily="34" charset="0"/>
              <a:buChar char="•"/>
            </a:pPr>
            <a:r>
              <a:rPr lang="en-US" sz="1200">
                <a:solidFill>
                  <a:schemeClr val="tx1"/>
                </a:solidFill>
                <a:latin typeface="+mn-lt"/>
                <a:cs typeface="+mj-cs"/>
              </a:rPr>
              <a:t>Associate - $68,750</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442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While all CPAs are accountants, not all accountants are CPAs. CPAs are accountants who are certified. CPA stands for Certified Public Accountant. A CPA is a trusted advisor to individuals, businesses, and other organizations, helping each achieve their financial dreams and goals. Whether advising businesses on multi-million-dollar acquisitions, auditing companies’ 401K plans, or helping people invest for retirement, a CPA’s adherence to a strict code of ethics along with accounting and finance expertise allows the public to put their trust in CPAs.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To become a CPA, they had to meet their state’s experience and education requirements, pass 4 sections of the CPA Exam and, in some states, complete an ethics requirement as well.</a:t>
            </a:r>
            <a:endParaRPr lang="en-US" sz="12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it take to be a CPA? Here are the requirements. </a:t>
            </a:r>
            <a:r>
              <a:rPr lang="en-US" i="1"/>
              <a:t>(this can be found in the state requirements section of DiscoverAccounting.com)</a:t>
            </a:r>
          </a:p>
          <a:p>
            <a:endParaRPr lang="en-US"/>
          </a:p>
          <a:p>
            <a:r>
              <a:rPr lang="en-US"/>
              <a:t>The 4 E’s:</a:t>
            </a:r>
          </a:p>
          <a:p>
            <a:pPr marL="174296" indent="-174296">
              <a:buFont typeface="Arial" panose="020B0604020202020204" pitchFamily="34" charset="0"/>
              <a:buChar char="•"/>
            </a:pPr>
            <a:r>
              <a:rPr lang="en-US"/>
              <a:t>Experience (1-2 years in most states)</a:t>
            </a:r>
          </a:p>
          <a:p>
            <a:pPr marL="174296" indent="-174296">
              <a:buFont typeface="Arial" panose="020B0604020202020204" pitchFamily="34" charset="0"/>
              <a:buChar char="•"/>
            </a:pPr>
            <a:r>
              <a:rPr lang="en-US"/>
              <a:t>Education (150 hours)</a:t>
            </a:r>
          </a:p>
          <a:p>
            <a:pPr marL="174296" indent="-174296">
              <a:buFont typeface="Arial" panose="020B0604020202020204" pitchFamily="34" charset="0"/>
              <a:buChar char="•"/>
            </a:pPr>
            <a:r>
              <a:rPr lang="en-US"/>
              <a:t>Examination (currently passing 4 sections – this will change with the new exam in 2024)</a:t>
            </a:r>
          </a:p>
          <a:p>
            <a:pPr marL="174296" indent="-174296">
              <a:buFont typeface="Arial" panose="020B0604020202020204" pitchFamily="34" charset="0"/>
              <a:buChar char="•"/>
            </a:pPr>
            <a:r>
              <a:rPr lang="en-US"/>
              <a:t>Ethics (some states do not require this)</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062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could accounting be right for you? </a:t>
            </a:r>
          </a:p>
          <a:p>
            <a:endParaRPr lang="en-US"/>
          </a:p>
          <a:p>
            <a:r>
              <a:rPr lang="en-US" b="1"/>
              <a:t>Presenter Tip: </a:t>
            </a:r>
            <a:r>
              <a:rPr lang="en-US"/>
              <a:t>Make this part interactive and ask the students to raise their hand for each question they relate to.</a:t>
            </a:r>
          </a:p>
          <a:p>
            <a:endParaRPr lang="en-US"/>
          </a:p>
          <a:p>
            <a:r>
              <a:rPr lang="en-US"/>
              <a:t>If this sounds like you, explore accounting!</a:t>
            </a:r>
          </a:p>
        </p:txBody>
      </p:sp>
      <p:sp>
        <p:nvSpPr>
          <p:cNvPr id="4" name="Slide Number Placeholder 3"/>
          <p:cNvSpPr>
            <a:spLocks noGrp="1"/>
          </p:cNvSpPr>
          <p:nvPr>
            <p:ph type="sldNum" sz="quarter" idx="5"/>
          </p:nvPr>
        </p:nvSpPr>
        <p:spPr/>
        <p:txBody>
          <a:bodyPr/>
          <a:lstStyle/>
          <a:p>
            <a:fld id="{1983A999-5E0E-42CA-8400-604AE921FF7C}" type="slidenum">
              <a:rPr lang="en-US" smtClean="0"/>
              <a:t>38</a:t>
            </a:fld>
            <a:endParaRPr lang="en-US"/>
          </a:p>
        </p:txBody>
      </p:sp>
    </p:spTree>
    <p:extLst>
      <p:ext uri="{BB962C8B-B14F-4D97-AF65-F5344CB8AC3E}">
        <p14:creationId xmlns:p14="http://schemas.microsoft.com/office/powerpoint/2010/main" val="3691067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(Optional Activity) Let students raise their hands and answer the questions! This is a great time to give out swag/candy for correct answers. Let everyone get a chance to answer. </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39</a:t>
            </a:fld>
            <a:endParaRPr lang="en-US"/>
          </a:p>
        </p:txBody>
      </p:sp>
    </p:spTree>
    <p:extLst>
      <p:ext uri="{BB962C8B-B14F-4D97-AF65-F5344CB8AC3E}">
        <p14:creationId xmlns:p14="http://schemas.microsoft.com/office/powerpoint/2010/main" val="1121992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time to introduce yourself and share your story! The bullet points are available as prompts to share why you chose accounting and your journey thus far. In sharing your story, think about your high school self. What did you want to be then and, if you changed courses to accounting, why? What did you do in high school that may have prepared you for where you are today?</a:t>
            </a:r>
          </a:p>
          <a:p>
            <a:endParaRPr lang="en-US"/>
          </a:p>
          <a:p>
            <a:r>
              <a:rPr lang="en-US" b="1"/>
              <a:t>**Update this slide with picture(s) of yourself, name, title, company and bulleted information you would like to share. </a:t>
            </a:r>
          </a:p>
          <a:p>
            <a:r>
              <a:rPr lang="en-US" b="1"/>
              <a:t>Presenter Tip: </a:t>
            </a:r>
            <a:r>
              <a:rPr lang="en-US" sz="1800" b="0">
                <a:solidFill>
                  <a:srgbClr val="2F5496"/>
                </a:solidFill>
                <a:effectLst/>
                <a:latin typeface="Calibri" panose="020F0502020204030204" pitchFamily="34" charset="0"/>
              </a:rPr>
              <a:t>Use this slide to i</a:t>
            </a:r>
            <a:r>
              <a:rPr lang="en-US" sz="1800" b="0">
                <a:solidFill>
                  <a:srgbClr val="2F5496"/>
                </a:solidFill>
                <a:effectLst/>
                <a:latin typeface="Calibri" panose="020F0502020204030204" pitchFamily="34" charset="0"/>
                <a:ea typeface="Times New Roman" panose="02020603050405020304" pitchFamily="18" charset="0"/>
              </a:rPr>
              <a:t>n</a:t>
            </a:r>
            <a:r>
              <a:rPr lang="en-US" sz="1800">
                <a:solidFill>
                  <a:srgbClr val="2F5496"/>
                </a:solidFill>
                <a:effectLst/>
                <a:latin typeface="Calibri" panose="020F0502020204030204" pitchFamily="34" charset="0"/>
                <a:ea typeface="Times New Roman" panose="02020603050405020304" pitchFamily="18" charset="0"/>
              </a:rPr>
              <a:t>clude fun photos of your life (versus a headshot). This gives students a better glimpse into your life, and it will make your introduction more engaging and fun. </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207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Certified Public Accountant </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40</a:t>
            </a:fld>
            <a:endParaRPr lang="en-US"/>
          </a:p>
        </p:txBody>
      </p:sp>
    </p:spTree>
    <p:extLst>
      <p:ext uri="{BB962C8B-B14F-4D97-AF65-F5344CB8AC3E}">
        <p14:creationId xmlns:p14="http://schemas.microsoft.com/office/powerpoint/2010/main" val="4257872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Accountants</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41</a:t>
            </a:fld>
            <a:endParaRPr lang="en-US"/>
          </a:p>
        </p:txBody>
      </p:sp>
    </p:spTree>
    <p:extLst>
      <p:ext uri="{BB962C8B-B14F-4D97-AF65-F5344CB8AC3E}">
        <p14:creationId xmlns:p14="http://schemas.microsoft.com/office/powerpoint/2010/main" val="1732753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can answer any company. Example: Nike, Wendy’s, Apple, etc.</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42</a:t>
            </a:fld>
            <a:endParaRPr lang="en-US"/>
          </a:p>
        </p:txBody>
      </p:sp>
    </p:spTree>
    <p:extLst>
      <p:ext uri="{BB962C8B-B14F-4D97-AF65-F5344CB8AC3E}">
        <p14:creationId xmlns:p14="http://schemas.microsoft.com/office/powerpoint/2010/main" val="2753417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 it’s money.</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43</a:t>
            </a:fld>
            <a:endParaRPr lang="en-US"/>
          </a:p>
        </p:txBody>
      </p:sp>
    </p:spTree>
    <p:extLst>
      <p:ext uri="{BB962C8B-B14F-4D97-AF65-F5344CB8AC3E}">
        <p14:creationId xmlns:p14="http://schemas.microsoft.com/office/powerpoint/2010/main" val="1243953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Entrepreneur, CFO, Forensic accountant, Financial planner, etc. </a:t>
            </a:r>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44</a:t>
            </a:fld>
            <a:endParaRPr lang="en-US"/>
          </a:p>
        </p:txBody>
      </p:sp>
    </p:spTree>
    <p:extLst>
      <p:ext uri="{BB962C8B-B14F-4D97-AF65-F5344CB8AC3E}">
        <p14:creationId xmlns:p14="http://schemas.microsoft.com/office/powerpoint/2010/main" val="1057665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There are things you can do now to learn more about accounting. </a:t>
            </a:r>
          </a:p>
          <a:p>
            <a:endParaRPr lang="en-US" b="0"/>
          </a:p>
          <a:p>
            <a:r>
              <a:rPr lang="en-US" b="1"/>
              <a:t>Presenter Tip: </a:t>
            </a:r>
            <a:r>
              <a:rPr lang="en-US" b="0"/>
              <a:t>If you’re willing, offer to help students with networking (explain what this entails – networking is a new concept for high school students) and connecting them with CPAs to learn more.</a:t>
            </a:r>
          </a:p>
          <a:p>
            <a:endParaRPr lang="en-US" b="0"/>
          </a:p>
          <a:p>
            <a:r>
              <a:rPr lang="en-US" b="1"/>
              <a:t>Additional Information:</a:t>
            </a:r>
          </a:p>
          <a:p>
            <a:r>
              <a:rPr lang="en-US" b="1"/>
              <a:t>DiscoverAccounting.com: </a:t>
            </a:r>
            <a:r>
              <a:rPr lang="en-US" b="0"/>
              <a:t>The AICPA &amp; CIMA represents over 700,000 members and students in public and management accounting. Previously “This Way To CPA”, Discover Accounting is the AICPA’s website for students and educators, where you can learn more about career options in accounting, prepare for college, learn what it takes to become a CPA, and hear from real-life accountants.</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Accounting+: </a:t>
            </a:r>
            <a:r>
              <a:rPr lang="en-US" sz="1800">
                <a:effectLst/>
                <a:latin typeface="Calibri" panose="020F0502020204030204" pitchFamily="34" charset="0"/>
                <a:ea typeface="Calibri" panose="020F0502020204030204" pitchFamily="34" charset="0"/>
              </a:rPr>
              <a:t>As you start getting ready to make the choices that set the state for your education and future career, Accounting+ is a resource for you. From information on financing your college degree to insights from those already at work in the industry, and even information on scholarships and internships, Accounting+ provides you with the resources you need to build a plan for your education, your dreams and your dream career.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933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46</a:t>
            </a:fld>
            <a:endParaRPr lang="en-US"/>
          </a:p>
        </p:txBody>
      </p:sp>
    </p:spTree>
    <p:extLst>
      <p:ext uri="{BB962C8B-B14F-4D97-AF65-F5344CB8AC3E}">
        <p14:creationId xmlns:p14="http://schemas.microsoft.com/office/powerpoint/2010/main" val="1145433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AICPA student affiliate members have access to the newest tool: Career Launchpad. With Career Launchpad, students can…</a:t>
            </a:r>
          </a:p>
          <a:p>
            <a:pPr marL="171450" indent="-171450">
              <a:buFont typeface="Arial" panose="020B0604020202020204" pitchFamily="34" charset="0"/>
              <a:buChar char="•"/>
            </a:pPr>
            <a:r>
              <a:rPr lang="en-US"/>
              <a:t>Hear from real CPAs and CGMAs in a variety of career paths.</a:t>
            </a:r>
          </a:p>
          <a:p>
            <a:pPr marL="171450" indent="-171450">
              <a:buFont typeface="Arial" panose="020B0604020202020204" pitchFamily="34" charset="0"/>
              <a:buChar char="•"/>
            </a:pPr>
            <a:r>
              <a:rPr lang="en-US"/>
              <a:t>Dive into career support resources including resume/CV writing and building a LinkedIn Profile. </a:t>
            </a:r>
          </a:p>
          <a:p>
            <a:pPr marL="171450" indent="-171450">
              <a:buFont typeface="Arial" panose="020B0604020202020204" pitchFamily="34" charset="0"/>
              <a:buChar char="•"/>
            </a:pPr>
            <a:r>
              <a:rPr lang="en-US"/>
              <a:t>Take advantage of the optional 6</a:t>
            </a:r>
            <a:r>
              <a:rPr lang="en-US" baseline="30000"/>
              <a:t>th</a:t>
            </a:r>
            <a:r>
              <a:rPr lang="en-US"/>
              <a:t> Module which is an AI powered interview! Students are given instant, personalized feedback and advice and can practice as many times as they wish.</a:t>
            </a:r>
          </a:p>
          <a:p>
            <a:pPr marL="171450" indent="-171450">
              <a:buFont typeface="Arial" panose="020B0604020202020204" pitchFamily="34" charset="0"/>
              <a:buChar char="•"/>
            </a:pPr>
            <a:r>
              <a:rPr lang="en-US"/>
              <a:t>Earn up to 3 Digital Badges to showcase on LinkedIn.</a:t>
            </a:r>
          </a:p>
          <a:p>
            <a:pPr marL="0" indent="0">
              <a:buFont typeface="Arial" panose="020B0604020202020204" pitchFamily="34" charset="0"/>
              <a:buNone/>
            </a:pPr>
            <a:endParaRPr lang="en-US"/>
          </a:p>
          <a:p>
            <a:pPr marL="0" indent="0">
              <a:buFont typeface="Arial" panose="020B0604020202020204" pitchFamily="34" charset="0"/>
              <a:buNone/>
            </a:pPr>
            <a:r>
              <a:rPr lang="en-US"/>
              <a:t>Learn more via the QR code!</a:t>
            </a:r>
          </a:p>
        </p:txBody>
      </p:sp>
      <p:sp>
        <p:nvSpPr>
          <p:cNvPr id="4" name="Slide Number Placeholder 3"/>
          <p:cNvSpPr>
            <a:spLocks noGrp="1"/>
          </p:cNvSpPr>
          <p:nvPr>
            <p:ph type="sldNum" sz="quarter" idx="5"/>
          </p:nvPr>
        </p:nvSpPr>
        <p:spPr/>
        <p:txBody>
          <a:bodyPr/>
          <a:lstStyle/>
          <a:p>
            <a:fld id="{E7CCE34D-CFF1-4FFE-815B-D050E7ED2DFD}" type="slidenum">
              <a:rPr lang="en-US" smtClean="0"/>
              <a:t>47</a:t>
            </a:fld>
            <a:endParaRPr lang="en-US"/>
          </a:p>
        </p:txBody>
      </p:sp>
    </p:spTree>
    <p:extLst>
      <p:ext uri="{BB962C8B-B14F-4D97-AF65-F5344CB8AC3E}">
        <p14:creationId xmlns:p14="http://schemas.microsoft.com/office/powerpoint/2010/main" val="26417503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path to the CPA credential starts before college. The Connecticut Society of CPAs offers several resources for high school students.</a:t>
            </a:r>
          </a:p>
        </p:txBody>
      </p:sp>
      <p:sp>
        <p:nvSpPr>
          <p:cNvPr id="4" name="Slide Number Placeholder 3"/>
          <p:cNvSpPr>
            <a:spLocks noGrp="1"/>
          </p:cNvSpPr>
          <p:nvPr>
            <p:ph type="sldNum" sz="quarter" idx="5"/>
          </p:nvPr>
        </p:nvSpPr>
        <p:spPr/>
        <p:txBody>
          <a:bodyPr/>
          <a:lstStyle/>
          <a:p>
            <a:fld id="{E7CCE34D-CFF1-4FFE-815B-D050E7ED2DFD}" type="slidenum">
              <a:rPr lang="en-US" smtClean="0"/>
              <a:t>48</a:t>
            </a:fld>
            <a:endParaRPr lang="en-US"/>
          </a:p>
        </p:txBody>
      </p:sp>
    </p:spTree>
    <p:extLst>
      <p:ext uri="{BB962C8B-B14F-4D97-AF65-F5344CB8AC3E}">
        <p14:creationId xmlns:p14="http://schemas.microsoft.com/office/powerpoint/2010/main" val="2099810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effectLst/>
                <a:latin typeface="Calibri" panose="020F0502020204030204" pitchFamily="34" charset="0"/>
                <a:ea typeface="Calibri" panose="020F0502020204030204" pitchFamily="34" charset="0"/>
              </a:rPr>
              <a:t>Please first ask the teacher if students are permitted to use their cell phones before asking students to complete the survey. </a:t>
            </a:r>
            <a:br>
              <a:rPr lang="en-US" sz="1800" i="1">
                <a:effectLst/>
                <a:latin typeface="Calibri" panose="020F0502020204030204" pitchFamily="34" charset="0"/>
                <a:ea typeface="Calibri" panose="020F0502020204030204" pitchFamily="34" charset="0"/>
              </a:rPr>
            </a:br>
            <a:r>
              <a:rPr lang="en-US" sz="1800" i="1">
                <a:effectLst/>
                <a:latin typeface="Calibri" panose="020F0502020204030204" pitchFamily="34" charset="0"/>
                <a:ea typeface="Calibri" panose="020F0502020204030204" pitchFamily="34" charset="0"/>
              </a:rPr>
              <a:t>You may skip this slide if not permitted.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We’d like to gauge students’ feelings on accounting following the presentation and ask that they complete a post-survey. The survey is voluntary, only 6 questions long and will take 1-2 minutes to complete. Ask students to point the camera on their phone to the QR code on the screen and follow the link that comes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The following questions are asked:</a:t>
            </a:r>
          </a:p>
          <a:p>
            <a:pPr marL="685800" lvl="1" indent="-228600">
              <a:buAutoNum type="arabicPeriod"/>
            </a:pPr>
            <a:r>
              <a:rPr lang="en-US"/>
              <a:t>How did this presentation affect your interest in accounting as a career?</a:t>
            </a:r>
          </a:p>
          <a:p>
            <a:pPr marL="685800" lvl="1" indent="-228600">
              <a:buAutoNum type="arabicPeriod"/>
            </a:pPr>
            <a:r>
              <a:rPr lang="en-US"/>
              <a:t>What is the likelihood that you will pursue accounting as a major?</a:t>
            </a:r>
          </a:p>
          <a:p>
            <a:pPr marL="685800" lvl="1" indent="-228600">
              <a:buAutoNum type="arabicPeriod"/>
            </a:pPr>
            <a:r>
              <a:rPr lang="en-US"/>
              <a:t>What is your high school graduation date?</a:t>
            </a:r>
          </a:p>
          <a:p>
            <a:pPr marL="685800" lvl="1" indent="-228600">
              <a:buAutoNum type="arabicPeriod"/>
            </a:pPr>
            <a:r>
              <a:rPr lang="en-US"/>
              <a:t>What is the name of the high school you are currently attending?</a:t>
            </a:r>
          </a:p>
          <a:p>
            <a:pPr marL="685800" lvl="1" indent="-228600">
              <a:buAutoNum type="arabicPeriod"/>
            </a:pPr>
            <a:r>
              <a:rPr lang="en-US"/>
              <a:t>What are your plans following high school graduation?</a:t>
            </a:r>
          </a:p>
          <a:p>
            <a:pPr marL="685800" lvl="1" indent="-228600">
              <a:buAutoNum type="arabicPeriod"/>
            </a:pPr>
            <a:r>
              <a:rPr lang="en-US"/>
              <a:t>*Optional* If you would like to receive email updates from the AICPA on opportunities in accounting, scholarships, and free student membership, please provide your name and email 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49</a:t>
            </a:fld>
            <a:endParaRPr lang="en-US"/>
          </a:p>
        </p:txBody>
      </p:sp>
    </p:spTree>
    <p:extLst>
      <p:ext uri="{BB962C8B-B14F-4D97-AF65-F5344CB8AC3E}">
        <p14:creationId xmlns:p14="http://schemas.microsoft.com/office/powerpoint/2010/main" val="231530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latin typeface="-apple-system"/>
              </a:rPr>
              <a:t>(Optional Activity) Now that you know a bit about me, let me find out a bit about you!</a:t>
            </a:r>
          </a:p>
          <a:p>
            <a:endParaRPr lang="en-US"/>
          </a:p>
          <a:p>
            <a:r>
              <a:rPr lang="en-US"/>
              <a:t>Ask students to choose any 5 skills from the grid on the next slide. Give them 2-3minutes to note it down in their notebook. </a:t>
            </a:r>
          </a:p>
          <a:p>
            <a:r>
              <a:rPr lang="en-US"/>
              <a:t>Call on 2-3 students and get a few responses. Make sure to applaud the student for choosing those skills. </a:t>
            </a:r>
          </a:p>
          <a:p>
            <a:endParaRPr lang="en-US"/>
          </a:p>
          <a:p>
            <a:r>
              <a:rPr lang="en-US" sz="1200">
                <a:effectLst/>
                <a:latin typeface="Calibri" panose="020F0502020204030204" pitchFamily="34" charset="0"/>
                <a:ea typeface="Calibri" panose="020F0502020204030204" pitchFamily="34" charset="0"/>
                <a:cs typeface="Times New Roman" panose="02020603050405020304" pitchFamily="18" charset="0"/>
              </a:rPr>
              <a:t>Now connect one of the skills they chose to how that skill can help make them as a good accountant. </a:t>
            </a:r>
          </a:p>
          <a:p>
            <a:r>
              <a:rPr lang="en-US" sz="1200" b="1">
                <a:effectLst/>
                <a:latin typeface="Calibri" panose="020F0502020204030204" pitchFamily="34" charset="0"/>
                <a:ea typeface="Calibri" panose="020F0502020204030204" pitchFamily="34" charset="0"/>
                <a:cs typeface="Times New Roman" panose="02020603050405020304" pitchFamily="18" charset="0"/>
              </a:rPr>
              <a:t>Example: Compassion is such a strong skill to have to be a good accountant. We work with different clients all the time and understanding their situation and providing them the right help is crucial. Followed by giving an example from your work.</a:t>
            </a:r>
            <a:endParaRPr lang="en-US" b="1"/>
          </a:p>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5</a:t>
            </a:fld>
            <a:endParaRPr lang="en-US"/>
          </a:p>
        </p:txBody>
      </p:sp>
    </p:spTree>
    <p:extLst>
      <p:ext uri="{BB962C8B-B14F-4D97-AF65-F5344CB8AC3E}">
        <p14:creationId xmlns:p14="http://schemas.microsoft.com/office/powerpoint/2010/main" val="1999009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this point, students can ask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63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rPr>
              <a:t>Update this slide with your contact information as you close out the session. If you’re willing, suggest that students take down your information if they have any future questions.</a:t>
            </a:r>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51</a:t>
            </a:fld>
            <a:endParaRPr lang="en-US"/>
          </a:p>
        </p:txBody>
      </p:sp>
    </p:spTree>
    <p:extLst>
      <p:ext uri="{BB962C8B-B14F-4D97-AF65-F5344CB8AC3E}">
        <p14:creationId xmlns:p14="http://schemas.microsoft.com/office/powerpoint/2010/main" val="95231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Tip: </a:t>
            </a:r>
            <a:r>
              <a:rPr lang="en-US"/>
              <a:t>Prepare 2-3 concrete examples for a few of these skills in advance. Select skills that reflect the work you do. </a:t>
            </a:r>
          </a:p>
          <a:p>
            <a:endParaRPr lang="en-US"/>
          </a:p>
          <a:p>
            <a:r>
              <a:rPr lang="en-US"/>
              <a:t>Example: </a:t>
            </a:r>
            <a:r>
              <a:rPr lang="en-US" b="1"/>
              <a:t>Collaborative abilities: </a:t>
            </a:r>
            <a:r>
              <a:rPr lang="en-US"/>
              <a:t>As an accountant/CPA I work with multiple clients and manage 2-3 people in my team. Example: I was working on ABC project. It was good to have a team that had different ideas to help the client. We did XYZ. </a:t>
            </a:r>
          </a:p>
        </p:txBody>
      </p:sp>
      <p:sp>
        <p:nvSpPr>
          <p:cNvPr id="4" name="Slide Number Placeholder 3"/>
          <p:cNvSpPr>
            <a:spLocks noGrp="1"/>
          </p:cNvSpPr>
          <p:nvPr>
            <p:ph type="sldNum" sz="quarter" idx="5"/>
          </p:nvPr>
        </p:nvSpPr>
        <p:spPr/>
        <p:txBody>
          <a:bodyPr/>
          <a:lstStyle/>
          <a:p>
            <a:fld id="{E7CCE34D-CFF1-4FFE-815B-D050E7ED2DFD}" type="slidenum">
              <a:rPr lang="en-US" smtClean="0"/>
              <a:t>6</a:t>
            </a:fld>
            <a:endParaRPr lang="en-US"/>
          </a:p>
        </p:txBody>
      </p:sp>
    </p:spTree>
    <p:extLst>
      <p:ext uri="{BB962C8B-B14F-4D97-AF65-F5344CB8AC3E}">
        <p14:creationId xmlns:p14="http://schemas.microsoft.com/office/powerpoint/2010/main" val="946512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Now that I know the skills you have,  let me ask you this. Have you thought about what are you looking for in a future career? &lt;ask the students&gt;</a:t>
            </a:r>
          </a:p>
          <a:p>
            <a:pPr marL="0" marR="0">
              <a:spcBef>
                <a:spcPts val="0"/>
              </a:spcBef>
              <a:spcAft>
                <a:spcPts val="0"/>
              </a:spcAft>
            </a:pPr>
            <a:r>
              <a:rPr lang="en-US" sz="1800">
                <a:effectLst/>
                <a:latin typeface="Calibri" panose="020F0502020204030204" pitchFamily="34" charset="0"/>
                <a:ea typeface="Calibri" panose="020F0502020204030204" pitchFamily="34" charset="0"/>
              </a:rPr>
              <a:t>If they answer: What if I told you that you could do all of that with accounting?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rPr>
              <a:t>If they don’t answer, ask: </a:t>
            </a:r>
            <a:r>
              <a:rPr lang="en-US" sz="1800">
                <a:effectLst/>
                <a:latin typeface="Calibri" panose="020F0502020204030204" pitchFamily="34" charset="0"/>
                <a:ea typeface="Calibri" panose="020F0502020204030204" pitchFamily="34" charset="0"/>
                <a:cs typeface="Times New Roman" panose="02020603050405020304" pitchFamily="18" charset="0"/>
              </a:rPr>
              <a:t>Who has the coolest job in your family?...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Presenter Tip: </a:t>
            </a:r>
            <a:r>
              <a:rPr lang="en-US" sz="1800" b="0">
                <a:effectLst/>
                <a:latin typeface="Calibri" panose="020F0502020204030204" pitchFamily="34" charset="0"/>
                <a:ea typeface="Calibri" panose="020F0502020204030204" pitchFamily="34" charset="0"/>
                <a:cs typeface="Times New Roman" panose="02020603050405020304" pitchFamily="18" charset="0"/>
              </a:rPr>
              <a:t>A student might answer here that they are interested in becoming an artist, or something unrelated to business or accounting. No matter the career a student may say they want to pursue, point out how a background in accounting can help them. For example, as an artist you want to make sure that you’re bringing in more money than you’re spending on supplies in order to continue pursuing your passion. Learning about accounting and how businesses work will help you succeed in your career.</a:t>
            </a:r>
          </a:p>
        </p:txBody>
      </p:sp>
      <p:sp>
        <p:nvSpPr>
          <p:cNvPr id="4" name="Slide Number Placeholder 3"/>
          <p:cNvSpPr>
            <a:spLocks noGrp="1"/>
          </p:cNvSpPr>
          <p:nvPr>
            <p:ph type="sldNum" sz="quarter" idx="5"/>
          </p:nvPr>
        </p:nvSpPr>
        <p:spPr/>
        <p:txBody>
          <a:bodyPr/>
          <a:lstStyle/>
          <a:p>
            <a:fld id="{E7CCE34D-CFF1-4FFE-815B-D050E7ED2DFD}" type="slidenum">
              <a:rPr lang="en-US" smtClean="0"/>
              <a:t>7</a:t>
            </a:fld>
            <a:endParaRPr lang="en-US"/>
          </a:p>
        </p:txBody>
      </p:sp>
    </p:spTree>
    <p:extLst>
      <p:ext uri="{BB962C8B-B14F-4D97-AF65-F5344CB8AC3E}">
        <p14:creationId xmlns:p14="http://schemas.microsoft.com/office/powerpoint/2010/main" val="402246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Whether you’re interested in making money, owning a business, traveling, or making an impact in the world, Accounting can give you that and more! Let’s explore a few of these. Where would you like to start?</a:t>
            </a:r>
          </a:p>
          <a:p>
            <a:endParaRPr lang="en-US"/>
          </a:p>
          <a:p>
            <a:r>
              <a:rPr lang="en-US" b="1"/>
              <a:t>Presenter Tip: </a:t>
            </a:r>
            <a:r>
              <a:rPr lang="en-US" b="0"/>
              <a:t>C</a:t>
            </a:r>
            <a:r>
              <a:rPr lang="en-US" sz="1800">
                <a:effectLst/>
                <a:latin typeface="Calibri" panose="020F0502020204030204" pitchFamily="34" charset="0"/>
                <a:ea typeface="Calibri" panose="020F0502020204030204" pitchFamily="34" charset="0"/>
              </a:rPr>
              <a:t>lick on an icon to advance to that slide and learn more. From there, click on the back arrow to take you to back to this slide, where you can choose another option. When you’re ready to advance the presentation, click the forward arrow above.</a:t>
            </a:r>
            <a:endParaRPr lang="en-US" b="1"/>
          </a:p>
        </p:txBody>
      </p:sp>
      <p:sp>
        <p:nvSpPr>
          <p:cNvPr id="4" name="Slide Number Placeholder 3"/>
          <p:cNvSpPr>
            <a:spLocks noGrp="1"/>
          </p:cNvSpPr>
          <p:nvPr>
            <p:ph type="sldNum" sz="quarter" idx="5"/>
          </p:nvPr>
        </p:nvSpPr>
        <p:spPr/>
        <p:txBody>
          <a:bodyPr/>
          <a:lstStyle/>
          <a:p>
            <a:fld id="{1983A999-5E0E-42CA-8400-604AE921FF7C}" type="slidenum">
              <a:rPr lang="en-US" smtClean="0"/>
              <a:t>8</a:t>
            </a:fld>
            <a:endParaRPr lang="en-US"/>
          </a:p>
        </p:txBody>
      </p:sp>
    </p:spTree>
    <p:extLst>
      <p:ext uri="{BB962C8B-B14F-4D97-AF65-F5344CB8AC3E}">
        <p14:creationId xmlns:p14="http://schemas.microsoft.com/office/powerpoint/2010/main" val="2816993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9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60094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285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25477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27319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236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7165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858332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983562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8624" y="0"/>
            <a:ext cx="12173251" cy="6858000"/>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0" y="0"/>
            <a:ext cx="8660384" cy="6855968"/>
          </a:xfrm>
          <a:prstGeom prst="rect">
            <a:avLst/>
          </a:prstGeom>
        </p:spPr>
      </p:pic>
      <p:sp>
        <p:nvSpPr>
          <p:cNvPr id="18" name="bg object 18"/>
          <p:cNvSpPr/>
          <p:nvPr/>
        </p:nvSpPr>
        <p:spPr>
          <a:xfrm>
            <a:off x="-1" y="1899975"/>
            <a:ext cx="9246445" cy="4424680"/>
          </a:xfrm>
          <a:custGeom>
            <a:avLst/>
            <a:gdLst/>
            <a:ahLst/>
            <a:cxnLst/>
            <a:rect l="l" t="t" r="r" b="b"/>
            <a:pathLst>
              <a:path w="6934834" h="3318510">
                <a:moveTo>
                  <a:pt x="6934465" y="0"/>
                </a:moveTo>
                <a:lnTo>
                  <a:pt x="0" y="0"/>
                </a:lnTo>
                <a:lnTo>
                  <a:pt x="0" y="3318468"/>
                </a:lnTo>
                <a:lnTo>
                  <a:pt x="6934465" y="3318468"/>
                </a:lnTo>
                <a:lnTo>
                  <a:pt x="6934465" y="0"/>
                </a:lnTo>
                <a:close/>
              </a:path>
            </a:pathLst>
          </a:custGeom>
          <a:solidFill>
            <a:srgbClr val="72246C"/>
          </a:solidFill>
        </p:spPr>
        <p:txBody>
          <a:bodyPr wrap="square" lIns="0" tIns="0" rIns="0" bIns="0" rtlCol="0"/>
          <a:lstStyle/>
          <a:p>
            <a:endParaRPr sz="2400"/>
          </a:p>
        </p:txBody>
      </p:sp>
      <p:sp>
        <p:nvSpPr>
          <p:cNvPr id="2" name="Holder 2"/>
          <p:cNvSpPr>
            <a:spLocks noGrp="1"/>
          </p:cNvSpPr>
          <p:nvPr>
            <p:ph type="ctrTitle"/>
          </p:nvPr>
        </p:nvSpPr>
        <p:spPr>
          <a:xfrm>
            <a:off x="570632" y="2174916"/>
            <a:ext cx="11050733" cy="6682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553699" y="4808389"/>
            <a:ext cx="11084600" cy="315086"/>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2145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6"/>
        <p:cNvGrpSpPr/>
        <p:nvPr/>
      </p:nvGrpSpPr>
      <p:grpSpPr>
        <a:xfrm>
          <a:off x="0" y="0"/>
          <a:ext cx="0" cy="0"/>
          <a:chOff x="0" y="0"/>
          <a:chExt cx="0" cy="0"/>
        </a:xfrm>
      </p:grpSpPr>
      <p:pic>
        <p:nvPicPr>
          <p:cNvPr id="307" name="Google Shape;307;p5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08" name="Google Shape;308;p55"/>
          <p:cNvSpPr txBox="1">
            <a:spLocks noGrp="1"/>
          </p:cNvSpPr>
          <p:nvPr>
            <p:ph type="ctrTitle"/>
          </p:nvPr>
        </p:nvSpPr>
        <p:spPr>
          <a:xfrm>
            <a:off x="663267" y="1277919"/>
            <a:ext cx="6212800" cy="2751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800"/>
              <a:buFont typeface="Arial"/>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 name="Google Shape;309;p55"/>
          <p:cNvSpPr txBox="1">
            <a:spLocks noGrp="1"/>
          </p:cNvSpPr>
          <p:nvPr>
            <p:ph type="subTitle" idx="1"/>
          </p:nvPr>
        </p:nvSpPr>
        <p:spPr>
          <a:xfrm>
            <a:off x="3111120" y="5678876"/>
            <a:ext cx="6173200" cy="681200"/>
          </a:xfrm>
          <a:prstGeom prst="rect">
            <a:avLst/>
          </a:prstGeom>
          <a:noFill/>
          <a:ln>
            <a:noFill/>
          </a:ln>
        </p:spPr>
        <p:txBody>
          <a:bodyPr spcFirstLastPara="1" wrap="square" lIns="0" tIns="0" rIns="0" bIns="0" anchor="b" anchorCtr="0">
            <a:noAutofit/>
          </a:bodyPr>
          <a:lstStyle>
            <a:lvl1pPr lvl="0" algn="l">
              <a:lnSpc>
                <a:spcPct val="112517"/>
              </a:lnSpc>
              <a:spcBef>
                <a:spcPts val="0"/>
              </a:spcBef>
              <a:spcAft>
                <a:spcPts val="0"/>
              </a:spcAft>
              <a:buSzPts val="1600"/>
              <a:buNone/>
              <a:defRPr sz="2133">
                <a:solidFill>
                  <a:schemeClr val="lt1"/>
                </a:solidFil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276019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0"/>
        <p:cNvGrpSpPr/>
        <p:nvPr/>
      </p:nvGrpSpPr>
      <p:grpSpPr>
        <a:xfrm>
          <a:off x="0" y="0"/>
          <a:ext cx="0" cy="0"/>
          <a:chOff x="0" y="0"/>
          <a:chExt cx="0" cy="0"/>
        </a:xfrm>
      </p:grpSpPr>
      <p:sp>
        <p:nvSpPr>
          <p:cNvPr id="311" name="Google Shape;311;p5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36973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284120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2"/>
        <p:cNvGrpSpPr/>
        <p:nvPr/>
      </p:nvGrpSpPr>
      <p:grpSpPr>
        <a:xfrm>
          <a:off x="0" y="0"/>
          <a:ext cx="0" cy="0"/>
          <a:chOff x="0" y="0"/>
          <a:chExt cx="0" cy="0"/>
        </a:xfrm>
      </p:grpSpPr>
      <p:sp>
        <p:nvSpPr>
          <p:cNvPr id="313" name="Google Shape;313;p6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 name="Google Shape;314;p6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07401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1/4 gradient callout">
  <p:cSld name="Text 1/4 gradient callout">
    <p:spTree>
      <p:nvGrpSpPr>
        <p:cNvPr id="1" name="Shape 315"/>
        <p:cNvGrpSpPr/>
        <p:nvPr/>
      </p:nvGrpSpPr>
      <p:grpSpPr>
        <a:xfrm>
          <a:off x="0" y="0"/>
          <a:ext cx="0" cy="0"/>
          <a:chOff x="0" y="0"/>
          <a:chExt cx="0" cy="0"/>
        </a:xfrm>
      </p:grpSpPr>
      <p:pic>
        <p:nvPicPr>
          <p:cNvPr id="316" name="Google Shape;316;p70" descr="Background Half gradient-03.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44452" y="0"/>
            <a:ext cx="3047549" cy="6858000"/>
          </a:xfrm>
          <a:prstGeom prst="rect">
            <a:avLst/>
          </a:prstGeom>
          <a:noFill/>
          <a:ln>
            <a:noFill/>
          </a:ln>
        </p:spPr>
      </p:pic>
      <p:sp>
        <p:nvSpPr>
          <p:cNvPr id="317" name="Google Shape;317;p70"/>
          <p:cNvSpPr txBox="1">
            <a:spLocks noGrp="1"/>
          </p:cNvSpPr>
          <p:nvPr>
            <p:ph type="title"/>
          </p:nvPr>
        </p:nvSpPr>
        <p:spPr>
          <a:xfrm>
            <a:off x="665560" y="487682"/>
            <a:ext cx="8107179" cy="78644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2800"/>
              <a:buNone/>
              <a:defRPr sz="2933">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8" name="Google Shape;318;p70"/>
          <p:cNvSpPr>
            <a:spLocks noGrp="1"/>
          </p:cNvSpPr>
          <p:nvPr>
            <p:ph type="tbl" idx="2"/>
          </p:nvPr>
        </p:nvSpPr>
        <p:spPr>
          <a:xfrm>
            <a:off x="663789" y="1597154"/>
            <a:ext cx="8108951" cy="4086455"/>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319" name="Google Shape;319;p70"/>
          <p:cNvSpPr txBox="1">
            <a:spLocks noGrp="1"/>
          </p:cNvSpPr>
          <p:nvPr>
            <p:ph type="body" idx="1"/>
          </p:nvPr>
        </p:nvSpPr>
        <p:spPr>
          <a:xfrm>
            <a:off x="9509760" y="1597154"/>
            <a:ext cx="2316480" cy="4086455"/>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2000"/>
              <a:buNone/>
              <a:defRPr sz="1867">
                <a:solidFill>
                  <a:schemeClr val="lt1"/>
                </a:solidFill>
              </a:defRPr>
            </a:lvl1pPr>
            <a:lvl2pPr marL="1219170" lvl="1" indent="-457189" algn="l">
              <a:lnSpc>
                <a:spcPct val="90000"/>
              </a:lnSpc>
              <a:spcBef>
                <a:spcPts val="533"/>
              </a:spcBef>
              <a:spcAft>
                <a:spcPts val="0"/>
              </a:spcAft>
              <a:buSzPts val="1800"/>
              <a:buChar char="−"/>
              <a:defRPr sz="1600">
                <a:solidFill>
                  <a:schemeClr val="lt1"/>
                </a:solidFill>
              </a:defRPr>
            </a:lvl2pPr>
            <a:lvl3pPr marL="1828754" lvl="2" indent="-431789" algn="l">
              <a:lnSpc>
                <a:spcPct val="90000"/>
              </a:lnSpc>
              <a:spcBef>
                <a:spcPts val="533"/>
              </a:spcBef>
              <a:spcAft>
                <a:spcPts val="0"/>
              </a:spcAft>
              <a:buSzPts val="1500"/>
              <a:buChar char="•"/>
              <a:defRPr sz="1600">
                <a:solidFill>
                  <a:schemeClr val="lt1"/>
                </a:solidFill>
              </a:defRPr>
            </a:lvl3pPr>
            <a:lvl4pPr marL="2438339" lvl="3" indent="-423323" algn="l">
              <a:lnSpc>
                <a:spcPct val="90000"/>
              </a:lnSpc>
              <a:spcBef>
                <a:spcPts val="533"/>
              </a:spcBef>
              <a:spcAft>
                <a:spcPts val="0"/>
              </a:spcAft>
              <a:buSzPts val="1400"/>
              <a:buChar char="−"/>
              <a:defRPr sz="1600">
                <a:solidFill>
                  <a:schemeClr val="lt1"/>
                </a:solidFill>
              </a:defRPr>
            </a:lvl4pPr>
            <a:lvl5pPr marL="3047924" lvl="4" indent="-423323" algn="l">
              <a:lnSpc>
                <a:spcPct val="90000"/>
              </a:lnSpc>
              <a:spcBef>
                <a:spcPts val="533"/>
              </a:spcBef>
              <a:spcAft>
                <a:spcPts val="0"/>
              </a:spcAft>
              <a:buSzPts val="1400"/>
              <a:buChar char="−"/>
              <a:defRPr sz="1600">
                <a:solidFill>
                  <a:schemeClr val="lt1"/>
                </a:solidFill>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320" name="Google Shape;320;p70"/>
          <p:cNvSpPr txBox="1">
            <a:spLocks noGrp="1"/>
          </p:cNvSpPr>
          <p:nvPr>
            <p:ph type="sldNum" idx="12"/>
          </p:nvPr>
        </p:nvSpPr>
        <p:spPr>
          <a:xfrm>
            <a:off x="681440" y="6405743"/>
            <a:ext cx="285157"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21" name="Google Shape;321;p70" descr="Background Half gradient-03.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44452" y="0"/>
            <a:ext cx="3047549" cy="6858000"/>
          </a:xfrm>
          <a:prstGeom prst="rect">
            <a:avLst/>
          </a:prstGeom>
          <a:noFill/>
          <a:ln>
            <a:noFill/>
          </a:ln>
        </p:spPr>
      </p:pic>
      <p:pic>
        <p:nvPicPr>
          <p:cNvPr id="322" name="Google Shape;322;p70" descr="Background Half gradient-03.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44452" y="0"/>
            <a:ext cx="3047549" cy="6858000"/>
          </a:xfrm>
          <a:prstGeom prst="rect">
            <a:avLst/>
          </a:prstGeom>
          <a:noFill/>
          <a:ln>
            <a:noFill/>
          </a:ln>
        </p:spPr>
      </p:pic>
    </p:spTree>
    <p:extLst>
      <p:ext uri="{BB962C8B-B14F-4D97-AF65-F5344CB8AC3E}">
        <p14:creationId xmlns:p14="http://schemas.microsoft.com/office/powerpoint/2010/main" val="224763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23"/>
        <p:cNvGrpSpPr/>
        <p:nvPr/>
      </p:nvGrpSpPr>
      <p:grpSpPr>
        <a:xfrm>
          <a:off x="0" y="0"/>
          <a:ext cx="0" cy="0"/>
          <a:chOff x="0" y="0"/>
          <a:chExt cx="0" cy="0"/>
        </a:xfrm>
      </p:grpSpPr>
      <p:sp>
        <p:nvSpPr>
          <p:cNvPr id="324" name="Google Shape;324;p7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 name="Google Shape;325;p71"/>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3222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ssoc, symbol graphic">
  <p:cSld name="2_Title, Assoc, symbol graphic">
    <p:spTree>
      <p:nvGrpSpPr>
        <p:cNvPr id="1" name="Shape 326"/>
        <p:cNvGrpSpPr/>
        <p:nvPr/>
      </p:nvGrpSpPr>
      <p:grpSpPr>
        <a:xfrm>
          <a:off x="0" y="0"/>
          <a:ext cx="0" cy="0"/>
          <a:chOff x="0" y="0"/>
          <a:chExt cx="0" cy="0"/>
        </a:xfrm>
      </p:grpSpPr>
      <p:pic>
        <p:nvPicPr>
          <p:cNvPr id="327" name="Google Shape;327;p58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28" name="Google Shape;328;p581"/>
          <p:cNvSpPr txBox="1">
            <a:spLocks noGrp="1"/>
          </p:cNvSpPr>
          <p:nvPr>
            <p:ph type="ctrTitle"/>
          </p:nvPr>
        </p:nvSpPr>
        <p:spPr>
          <a:xfrm>
            <a:off x="808893" y="350176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29" name="Google Shape;329;p581"/>
          <p:cNvSpPr txBox="1">
            <a:spLocks noGrp="1"/>
          </p:cNvSpPr>
          <p:nvPr>
            <p:ph type="subTitle" idx="1"/>
          </p:nvPr>
        </p:nvSpPr>
        <p:spPr>
          <a:xfrm>
            <a:off x="832339" y="523526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764886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ssoc, symbol graphic">
  <p:cSld name="3_Title, Assoc, symbol graphic">
    <p:spTree>
      <p:nvGrpSpPr>
        <p:cNvPr id="1" name="Shape 330"/>
        <p:cNvGrpSpPr/>
        <p:nvPr/>
      </p:nvGrpSpPr>
      <p:grpSpPr>
        <a:xfrm>
          <a:off x="0" y="0"/>
          <a:ext cx="0" cy="0"/>
          <a:chOff x="0" y="0"/>
          <a:chExt cx="0" cy="0"/>
        </a:xfrm>
      </p:grpSpPr>
      <p:pic>
        <p:nvPicPr>
          <p:cNvPr id="331" name="Google Shape;331;p58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32" name="Google Shape;332;p582"/>
          <p:cNvSpPr/>
          <p:nvPr/>
        </p:nvSpPr>
        <p:spPr>
          <a:xfrm>
            <a:off x="0" y="0"/>
            <a:ext cx="12192000" cy="6858000"/>
          </a:xfrm>
          <a:prstGeom prst="rect">
            <a:avLst/>
          </a:prstGeom>
          <a:gradFill>
            <a:gsLst>
              <a:gs pos="0">
                <a:srgbClr val="723313">
                  <a:alpha val="60000"/>
                </a:srgbClr>
              </a:gs>
              <a:gs pos="100000">
                <a:srgbClr val="FFC000">
                  <a:alpha val="0"/>
                </a:srgbClr>
              </a:gs>
            </a:gsLst>
            <a:lin ang="0"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333" name="Google Shape;333;p582"/>
          <p:cNvSpPr txBox="1">
            <a:spLocks noGrp="1"/>
          </p:cNvSpPr>
          <p:nvPr>
            <p:ph type="ctrTitle"/>
          </p:nvPr>
        </p:nvSpPr>
        <p:spPr>
          <a:xfrm>
            <a:off x="808893" y="159154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34" name="Google Shape;334;p582"/>
          <p:cNvSpPr txBox="1">
            <a:spLocks noGrp="1"/>
          </p:cNvSpPr>
          <p:nvPr>
            <p:ph type="subTitle" idx="1"/>
          </p:nvPr>
        </p:nvSpPr>
        <p:spPr>
          <a:xfrm>
            <a:off x="832339" y="332504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1392924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5"/>
        <p:cNvGrpSpPr/>
        <p:nvPr/>
      </p:nvGrpSpPr>
      <p:grpSpPr>
        <a:xfrm>
          <a:off x="0" y="0"/>
          <a:ext cx="0" cy="0"/>
          <a:chOff x="0" y="0"/>
          <a:chExt cx="0" cy="0"/>
        </a:xfrm>
      </p:grpSpPr>
      <p:sp>
        <p:nvSpPr>
          <p:cNvPr id="336" name="Google Shape;336;p58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7" name="Google Shape;337;p583"/>
          <p:cNvSpPr txBox="1">
            <a:spLocks noGrp="1"/>
          </p:cNvSpPr>
          <p:nvPr>
            <p:ph type="body" idx="1"/>
          </p:nvPr>
        </p:nvSpPr>
        <p:spPr>
          <a:xfrm>
            <a:off x="838201"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38" name="Google Shape;338;p583"/>
          <p:cNvSpPr txBox="1">
            <a:spLocks noGrp="1"/>
          </p:cNvSpPr>
          <p:nvPr>
            <p:ph type="body" idx="2"/>
          </p:nvPr>
        </p:nvSpPr>
        <p:spPr>
          <a:xfrm>
            <a:off x="6271848"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91749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339"/>
        <p:cNvGrpSpPr/>
        <p:nvPr/>
      </p:nvGrpSpPr>
      <p:grpSpPr>
        <a:xfrm>
          <a:off x="0" y="0"/>
          <a:ext cx="0" cy="0"/>
          <a:chOff x="0" y="0"/>
          <a:chExt cx="0" cy="0"/>
        </a:xfrm>
      </p:grpSpPr>
      <p:sp>
        <p:nvSpPr>
          <p:cNvPr id="340" name="Google Shape;340;p584"/>
          <p:cNvSpPr txBox="1">
            <a:spLocks noGrp="1"/>
          </p:cNvSpPr>
          <p:nvPr>
            <p:ph type="title"/>
          </p:nvPr>
        </p:nvSpPr>
        <p:spPr>
          <a:xfrm>
            <a:off x="838200" y="365125"/>
            <a:ext cx="6333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1" name="Google Shape;341;p584"/>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2" name="Google Shape;342;p584"/>
          <p:cNvSpPr>
            <a:spLocks noGrp="1"/>
          </p:cNvSpPr>
          <p:nvPr>
            <p:ph type="pic" idx="2"/>
          </p:nvPr>
        </p:nvSpPr>
        <p:spPr>
          <a:xfrm>
            <a:off x="7338485" y="0"/>
            <a:ext cx="4853600" cy="6858000"/>
          </a:xfrm>
          <a:prstGeom prst="rect">
            <a:avLst/>
          </a:prstGeom>
          <a:noFill/>
          <a:ln>
            <a:noFill/>
          </a:ln>
        </p:spPr>
      </p:sp>
    </p:spTree>
    <p:extLst>
      <p:ext uri="{BB962C8B-B14F-4D97-AF65-F5344CB8AC3E}">
        <p14:creationId xmlns:p14="http://schemas.microsoft.com/office/powerpoint/2010/main" val="3010562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43"/>
        <p:cNvGrpSpPr/>
        <p:nvPr/>
      </p:nvGrpSpPr>
      <p:grpSpPr>
        <a:xfrm>
          <a:off x="0" y="0"/>
          <a:ext cx="0" cy="0"/>
          <a:chOff x="0" y="0"/>
          <a:chExt cx="0" cy="0"/>
        </a:xfrm>
      </p:grpSpPr>
      <p:sp>
        <p:nvSpPr>
          <p:cNvPr id="344" name="Google Shape;344;p585"/>
          <p:cNvSpPr txBox="1">
            <a:spLocks noGrp="1"/>
          </p:cNvSpPr>
          <p:nvPr>
            <p:ph type="title"/>
          </p:nvPr>
        </p:nvSpPr>
        <p:spPr>
          <a:xfrm>
            <a:off x="838200" y="1027904"/>
            <a:ext cx="4941200" cy="512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5" name="Google Shape;345;p585"/>
          <p:cNvSpPr txBox="1">
            <a:spLocks noGrp="1"/>
          </p:cNvSpPr>
          <p:nvPr>
            <p:ph type="body" idx="1"/>
          </p:nvPr>
        </p:nvSpPr>
        <p:spPr>
          <a:xfrm>
            <a:off x="6107723" y="1027907"/>
            <a:ext cx="5246000" cy="5126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398439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346"/>
        <p:cNvGrpSpPr/>
        <p:nvPr/>
      </p:nvGrpSpPr>
      <p:grpSpPr>
        <a:xfrm>
          <a:off x="0" y="0"/>
          <a:ext cx="0" cy="0"/>
          <a:chOff x="0" y="0"/>
          <a:chExt cx="0" cy="0"/>
        </a:xfrm>
      </p:grpSpPr>
      <p:sp>
        <p:nvSpPr>
          <p:cNvPr id="347" name="Google Shape;347;p586"/>
          <p:cNvSpPr txBox="1">
            <a:spLocks noGrp="1"/>
          </p:cNvSpPr>
          <p:nvPr>
            <p:ph type="body" idx="1"/>
          </p:nvPr>
        </p:nvSpPr>
        <p:spPr>
          <a:xfrm>
            <a:off x="971600" y="2432275"/>
            <a:ext cx="10336000" cy="1823200"/>
          </a:xfrm>
          <a:prstGeom prst="rect">
            <a:avLst/>
          </a:prstGeom>
          <a:noFill/>
          <a:ln>
            <a:noFill/>
          </a:ln>
        </p:spPr>
        <p:txBody>
          <a:bodyPr spcFirstLastPara="1" wrap="square" lIns="0" tIns="0" rIns="0" bIns="0" anchor="b" anchorCtr="0">
            <a:noAutofit/>
          </a:bodyPr>
          <a:lstStyle>
            <a:lvl1pPr marL="609585" lvl="0" indent="-304792" algn="ctr">
              <a:lnSpc>
                <a:spcPct val="72726"/>
              </a:lnSpc>
              <a:spcBef>
                <a:spcPts val="0"/>
              </a:spcBef>
              <a:spcAft>
                <a:spcPts val="0"/>
              </a:spcAft>
              <a:buSzPts val="8800"/>
              <a:buNone/>
              <a:defRPr sz="11733">
                <a:solidFill>
                  <a:schemeClr val="dk2"/>
                </a:solidFill>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8" name="Google Shape;348;p586"/>
          <p:cNvSpPr txBox="1">
            <a:spLocks noGrp="1"/>
          </p:cNvSpPr>
          <p:nvPr>
            <p:ph type="body" idx="2"/>
          </p:nvPr>
        </p:nvSpPr>
        <p:spPr>
          <a:xfrm>
            <a:off x="971599" y="4515895"/>
            <a:ext cx="10336000" cy="1317200"/>
          </a:xfrm>
          <a:prstGeom prst="rect">
            <a:avLst/>
          </a:prstGeom>
          <a:noFill/>
          <a:ln>
            <a:noFill/>
          </a:ln>
        </p:spPr>
        <p:txBody>
          <a:bodyPr spcFirstLastPara="1" wrap="square" lIns="68575" tIns="34275" rIns="68575" bIns="34275" anchor="t" anchorCtr="0">
            <a:normAutofit/>
          </a:bodyPr>
          <a:lstStyle>
            <a:lvl1pPr marL="609585" lvl="0" indent="-304792" algn="ctr">
              <a:lnSpc>
                <a:spcPct val="90000"/>
              </a:lnSpc>
              <a:spcBef>
                <a:spcPts val="1067"/>
              </a:spcBef>
              <a:spcAft>
                <a:spcPts val="0"/>
              </a:spcAft>
              <a:buSzPts val="2000"/>
              <a:buFont typeface="Arial"/>
              <a:buNone/>
              <a:defRPr/>
            </a:lvl1pPr>
            <a:lvl2pPr marL="1219170" lvl="1" indent="-457189" algn="ctr">
              <a:lnSpc>
                <a:spcPct val="90000"/>
              </a:lnSpc>
              <a:spcBef>
                <a:spcPts val="533"/>
              </a:spcBef>
              <a:spcAft>
                <a:spcPts val="0"/>
              </a:spcAft>
              <a:buClr>
                <a:srgbClr val="002842"/>
              </a:buClr>
              <a:buSzPts val="1800"/>
              <a:buChar char="−"/>
              <a:defRPr/>
            </a:lvl2pPr>
            <a:lvl3pPr marL="1828754" lvl="2" indent="-431789" algn="ctr">
              <a:lnSpc>
                <a:spcPct val="90000"/>
              </a:lnSpc>
              <a:spcBef>
                <a:spcPts val="533"/>
              </a:spcBef>
              <a:spcAft>
                <a:spcPts val="0"/>
              </a:spcAft>
              <a:buClr>
                <a:srgbClr val="002842"/>
              </a:buClr>
              <a:buSzPts val="1500"/>
              <a:buChar char="•"/>
              <a:defRPr/>
            </a:lvl3pPr>
            <a:lvl4pPr marL="2438339" lvl="3" indent="-423323" algn="ctr">
              <a:lnSpc>
                <a:spcPct val="90000"/>
              </a:lnSpc>
              <a:spcBef>
                <a:spcPts val="533"/>
              </a:spcBef>
              <a:spcAft>
                <a:spcPts val="0"/>
              </a:spcAft>
              <a:buClr>
                <a:srgbClr val="002842"/>
              </a:buClr>
              <a:buSzPts val="1400"/>
              <a:buChar char="−"/>
              <a:defRPr/>
            </a:lvl4pPr>
            <a:lvl5pPr marL="3047924" lvl="4" indent="-423323" algn="ctr">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798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49"/>
        <p:cNvGrpSpPr/>
        <p:nvPr/>
      </p:nvGrpSpPr>
      <p:grpSpPr>
        <a:xfrm>
          <a:off x="0" y="0"/>
          <a:ext cx="0" cy="0"/>
          <a:chOff x="0" y="0"/>
          <a:chExt cx="0" cy="0"/>
        </a:xfrm>
      </p:grpSpPr>
      <p:sp>
        <p:nvSpPr>
          <p:cNvPr id="350" name="Google Shape;350;p587"/>
          <p:cNvSpPr txBox="1">
            <a:spLocks noGrp="1"/>
          </p:cNvSpPr>
          <p:nvPr>
            <p:ph type="sldNum" idx="12"/>
          </p:nvPr>
        </p:nvSpPr>
        <p:spPr>
          <a:xfrm>
            <a:off x="10407409" y="6370940"/>
            <a:ext cx="1065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351" name="Google Shape;351;p587"/>
          <p:cNvSpPr/>
          <p:nvPr/>
        </p:nvSpPr>
        <p:spPr>
          <a:xfrm>
            <a:off x="-1" y="1"/>
            <a:ext cx="12192000" cy="6858000"/>
          </a:xfrm>
          <a:prstGeom prst="rect">
            <a:avLst/>
          </a:prstGeom>
          <a:gradFill>
            <a:gsLst>
              <a:gs pos="0">
                <a:srgbClr val="0070C0"/>
              </a:gs>
              <a:gs pos="45000">
                <a:srgbClr val="0070C0"/>
              </a:gs>
              <a:gs pos="100000">
                <a:srgbClr val="00B0F0"/>
              </a:gs>
            </a:gsLst>
            <a:lin ang="18900044"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8898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25702607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Title, Assoc, symbol graphic">
  <p:cSld name="9_Title, Assoc, symbol graphic">
    <p:spTree>
      <p:nvGrpSpPr>
        <p:cNvPr id="1" name="Shape 352"/>
        <p:cNvGrpSpPr/>
        <p:nvPr/>
      </p:nvGrpSpPr>
      <p:grpSpPr>
        <a:xfrm>
          <a:off x="0" y="0"/>
          <a:ext cx="0" cy="0"/>
          <a:chOff x="0" y="0"/>
          <a:chExt cx="0" cy="0"/>
        </a:xfrm>
      </p:grpSpPr>
      <p:pic>
        <p:nvPicPr>
          <p:cNvPr id="353" name="Google Shape;353;p58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54" name="Google Shape;354;p588"/>
          <p:cNvSpPr txBox="1">
            <a:spLocks noGrp="1"/>
          </p:cNvSpPr>
          <p:nvPr>
            <p:ph type="ctrTitle"/>
          </p:nvPr>
        </p:nvSpPr>
        <p:spPr>
          <a:xfrm>
            <a:off x="808893" y="3153425"/>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55" name="Google Shape;355;p588"/>
          <p:cNvSpPr txBox="1">
            <a:spLocks noGrp="1"/>
          </p:cNvSpPr>
          <p:nvPr>
            <p:ph type="subTitle" idx="1"/>
          </p:nvPr>
        </p:nvSpPr>
        <p:spPr>
          <a:xfrm>
            <a:off x="832339" y="4886919"/>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200701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6"/>
        <p:cNvGrpSpPr/>
        <p:nvPr/>
      </p:nvGrpSpPr>
      <p:grpSpPr>
        <a:xfrm>
          <a:off x="0" y="0"/>
          <a:ext cx="0" cy="0"/>
          <a:chOff x="0" y="0"/>
          <a:chExt cx="0" cy="0"/>
        </a:xfrm>
      </p:grpSpPr>
      <p:sp>
        <p:nvSpPr>
          <p:cNvPr id="357" name="Google Shape;357;p589"/>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8" name="Google Shape;358;p589"/>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SzPts val="2400"/>
              <a:buChar char="•"/>
              <a:defRPr sz="3200"/>
            </a:lvl1pPr>
            <a:lvl2pPr marL="1219170" lvl="1" indent="-482588" algn="l">
              <a:lnSpc>
                <a:spcPct val="90000"/>
              </a:lnSpc>
              <a:spcBef>
                <a:spcPts val="533"/>
              </a:spcBef>
              <a:spcAft>
                <a:spcPts val="0"/>
              </a:spcAft>
              <a:buClr>
                <a:srgbClr val="002842"/>
              </a:buClr>
              <a:buSzPts val="2100"/>
              <a:buChar char="−"/>
              <a:defRPr sz="2800"/>
            </a:lvl2pPr>
            <a:lvl3pPr marL="1828754" lvl="2" indent="-457189" algn="l">
              <a:lnSpc>
                <a:spcPct val="90000"/>
              </a:lnSpc>
              <a:spcBef>
                <a:spcPts val="533"/>
              </a:spcBef>
              <a:spcAft>
                <a:spcPts val="0"/>
              </a:spcAft>
              <a:buClr>
                <a:srgbClr val="002842"/>
              </a:buClr>
              <a:buSzPts val="1800"/>
              <a:buChar char="•"/>
              <a:defRPr sz="2400"/>
            </a:lvl3pPr>
            <a:lvl4pPr marL="2438339" lvl="3" indent="-431789" algn="l">
              <a:lnSpc>
                <a:spcPct val="90000"/>
              </a:lnSpc>
              <a:spcBef>
                <a:spcPts val="533"/>
              </a:spcBef>
              <a:spcAft>
                <a:spcPts val="0"/>
              </a:spcAft>
              <a:buClr>
                <a:srgbClr val="002842"/>
              </a:buClr>
              <a:buSzPts val="1500"/>
              <a:buChar char="−"/>
              <a:defRPr sz="2000"/>
            </a:lvl4pPr>
            <a:lvl5pPr marL="3047924" lvl="4" indent="-431789" algn="l">
              <a:lnSpc>
                <a:spcPct val="90000"/>
              </a:lnSpc>
              <a:spcBef>
                <a:spcPts val="533"/>
              </a:spcBef>
              <a:spcAft>
                <a:spcPts val="0"/>
              </a:spcAft>
              <a:buClr>
                <a:srgbClr val="002842"/>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59" name="Google Shape;359;p589"/>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200"/>
              <a:buNone/>
              <a:defRPr sz="1600"/>
            </a:lvl1pPr>
            <a:lvl2pPr marL="1219170" lvl="1" indent="-304792" algn="l">
              <a:lnSpc>
                <a:spcPct val="90000"/>
              </a:lnSpc>
              <a:spcBef>
                <a:spcPts val="533"/>
              </a:spcBef>
              <a:spcAft>
                <a:spcPts val="0"/>
              </a:spcAft>
              <a:buClr>
                <a:srgbClr val="002842"/>
              </a:buClr>
              <a:buSzPts val="1100"/>
              <a:buNone/>
              <a:defRPr sz="1467"/>
            </a:lvl2pPr>
            <a:lvl3pPr marL="1828754" lvl="2" indent="-304792" algn="l">
              <a:lnSpc>
                <a:spcPct val="90000"/>
              </a:lnSpc>
              <a:spcBef>
                <a:spcPts val="533"/>
              </a:spcBef>
              <a:spcAft>
                <a:spcPts val="0"/>
              </a:spcAft>
              <a:buClr>
                <a:srgbClr val="002842"/>
              </a:buClr>
              <a:buSzPts val="900"/>
              <a:buNone/>
              <a:defRPr sz="1200"/>
            </a:lvl3pPr>
            <a:lvl4pPr marL="2438339" lvl="3" indent="-304792" algn="l">
              <a:lnSpc>
                <a:spcPct val="90000"/>
              </a:lnSpc>
              <a:spcBef>
                <a:spcPts val="533"/>
              </a:spcBef>
              <a:spcAft>
                <a:spcPts val="0"/>
              </a:spcAft>
              <a:buClr>
                <a:srgbClr val="002842"/>
              </a:buClr>
              <a:buSzPts val="800"/>
              <a:buNone/>
              <a:defRPr sz="1067"/>
            </a:lvl4pPr>
            <a:lvl5pPr marL="3047924" lvl="4" indent="-304792" algn="l">
              <a:lnSpc>
                <a:spcPct val="90000"/>
              </a:lnSpc>
              <a:spcBef>
                <a:spcPts val="533"/>
              </a:spcBef>
              <a:spcAft>
                <a:spcPts val="0"/>
              </a:spcAft>
              <a:buClr>
                <a:srgbClr val="002842"/>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60" name="Google Shape;360;p589"/>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1" name="Google Shape;361;p589"/>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2" name="Google Shape;362;p589"/>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2529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1 column">
  <p:cSld name="Text 1 column">
    <p:spTree>
      <p:nvGrpSpPr>
        <p:cNvPr id="1" name="Shape 363"/>
        <p:cNvGrpSpPr/>
        <p:nvPr/>
      </p:nvGrpSpPr>
      <p:grpSpPr>
        <a:xfrm>
          <a:off x="0" y="0"/>
          <a:ext cx="0" cy="0"/>
          <a:chOff x="0" y="0"/>
          <a:chExt cx="0" cy="0"/>
        </a:xfrm>
      </p:grpSpPr>
      <p:sp>
        <p:nvSpPr>
          <p:cNvPr id="364" name="Google Shape;364;p590"/>
          <p:cNvSpPr txBox="1">
            <a:spLocks noGrp="1"/>
          </p:cNvSpPr>
          <p:nvPr>
            <p:ph type="title"/>
          </p:nvPr>
        </p:nvSpPr>
        <p:spPr>
          <a:xfrm>
            <a:off x="665559" y="487680"/>
            <a:ext cx="10363200" cy="788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5" name="Google Shape;365;p590"/>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66" name="Google Shape;366;p590"/>
          <p:cNvSpPr txBox="1">
            <a:spLocks noGrp="1"/>
          </p:cNvSpPr>
          <p:nvPr>
            <p:ph type="body" idx="1"/>
          </p:nvPr>
        </p:nvSpPr>
        <p:spPr>
          <a:xfrm>
            <a:off x="665557" y="1602317"/>
            <a:ext cx="10363200" cy="4466000"/>
          </a:xfrm>
          <a:prstGeom prst="rect">
            <a:avLst/>
          </a:prstGeom>
          <a:noFill/>
          <a:ln>
            <a:noFill/>
          </a:ln>
        </p:spPr>
        <p:txBody>
          <a:bodyPr spcFirstLastPara="1" wrap="square" lIns="68575" tIns="34275" rIns="68575" bIns="34275" anchor="t" anchorCtr="0">
            <a:noAutofit/>
          </a:bodyPr>
          <a:lstStyle>
            <a:lvl1pPr marL="609585" lvl="0" indent="-474121" algn="l">
              <a:lnSpc>
                <a:spcPct val="90000"/>
              </a:lnSpc>
              <a:spcBef>
                <a:spcPts val="1067"/>
              </a:spcBef>
              <a:spcAft>
                <a:spcPts val="0"/>
              </a:spcAft>
              <a:buSzPts val="2000"/>
              <a:buChar char="•"/>
              <a:defRPr/>
            </a:lvl1pPr>
            <a:lvl2pPr marL="1219170" lvl="1" indent="-457189" algn="l">
              <a:lnSpc>
                <a:spcPct val="90000"/>
              </a:lnSpc>
              <a:spcBef>
                <a:spcPts val="1600"/>
              </a:spcBef>
              <a:spcAft>
                <a:spcPts val="0"/>
              </a:spcAft>
              <a:buClr>
                <a:srgbClr val="002842"/>
              </a:buClr>
              <a:buSzPts val="1800"/>
              <a:buChar char="−"/>
              <a:defRPr/>
            </a:lvl2pPr>
            <a:lvl3pPr marL="1828754" lvl="2" indent="-431789" algn="l">
              <a:lnSpc>
                <a:spcPct val="90000"/>
              </a:lnSpc>
              <a:spcBef>
                <a:spcPts val="1600"/>
              </a:spcBef>
              <a:spcAft>
                <a:spcPts val="0"/>
              </a:spcAft>
              <a:buClr>
                <a:srgbClr val="002842"/>
              </a:buClr>
              <a:buSzPts val="1500"/>
              <a:buChar char="•"/>
              <a:defRPr/>
            </a:lvl3pPr>
            <a:lvl4pPr marL="2438339" lvl="3" indent="-423323" algn="l">
              <a:lnSpc>
                <a:spcPct val="90000"/>
              </a:lnSpc>
              <a:spcBef>
                <a:spcPts val="1600"/>
              </a:spcBef>
              <a:spcAft>
                <a:spcPts val="0"/>
              </a:spcAft>
              <a:buClr>
                <a:srgbClr val="002842"/>
              </a:buClr>
              <a:buSzPts val="1400"/>
              <a:buChar char="−"/>
              <a:defRPr/>
            </a:lvl4pPr>
            <a:lvl5pPr marL="3047924" lvl="4" indent="-423323" algn="l">
              <a:lnSpc>
                <a:spcPct val="90000"/>
              </a:lnSpc>
              <a:spcBef>
                <a:spcPts val="1600"/>
              </a:spcBef>
              <a:spcAft>
                <a:spcPts val="0"/>
              </a:spcAft>
              <a:buClr>
                <a:srgbClr val="002842"/>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93215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Divider with quote, purple gradient">
  <p:cSld name="3_Divider with quote, purple gradient">
    <p:spTree>
      <p:nvGrpSpPr>
        <p:cNvPr id="1" name="Shape 367"/>
        <p:cNvGrpSpPr/>
        <p:nvPr/>
      </p:nvGrpSpPr>
      <p:grpSpPr>
        <a:xfrm>
          <a:off x="0" y="0"/>
          <a:ext cx="0" cy="0"/>
          <a:chOff x="0" y="0"/>
          <a:chExt cx="0" cy="0"/>
        </a:xfrm>
      </p:grpSpPr>
      <p:pic>
        <p:nvPicPr>
          <p:cNvPr id="368" name="Google Shape;368;p591" descr="Background5-01.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1"/>
            <a:ext cx="12191997" cy="6864097"/>
          </a:xfrm>
          <a:prstGeom prst="rect">
            <a:avLst/>
          </a:prstGeom>
          <a:noFill/>
          <a:ln>
            <a:noFill/>
          </a:ln>
        </p:spPr>
      </p:pic>
      <p:pic>
        <p:nvPicPr>
          <p:cNvPr id="369" name="Google Shape;369;p591" descr="Background5-01.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1"/>
            <a:ext cx="12191997" cy="6864097"/>
          </a:xfrm>
          <a:prstGeom prst="rect">
            <a:avLst/>
          </a:prstGeom>
          <a:noFill/>
          <a:ln>
            <a:noFill/>
          </a:ln>
        </p:spPr>
      </p:pic>
      <p:sp>
        <p:nvSpPr>
          <p:cNvPr id="370" name="Google Shape;370;p591"/>
          <p:cNvSpPr txBox="1">
            <a:spLocks noGrp="1"/>
          </p:cNvSpPr>
          <p:nvPr>
            <p:ph type="title"/>
          </p:nvPr>
        </p:nvSpPr>
        <p:spPr>
          <a:xfrm>
            <a:off x="661671" y="1886528"/>
            <a:ext cx="9148000" cy="2060000"/>
          </a:xfrm>
          <a:prstGeom prst="rect">
            <a:avLst/>
          </a:prstGeom>
          <a:noFill/>
          <a:ln>
            <a:noFill/>
          </a:ln>
        </p:spPr>
        <p:txBody>
          <a:bodyPr spcFirstLastPara="1" wrap="square" lIns="0" tIns="0" rIns="0" bIns="0" anchor="t" anchorCtr="0">
            <a:noAutofit/>
          </a:bodyPr>
          <a:lstStyle>
            <a:lvl1pPr lvl="0" algn="l">
              <a:lnSpc>
                <a:spcPct val="136379"/>
              </a:lnSpc>
              <a:spcBef>
                <a:spcPts val="0"/>
              </a:spcBef>
              <a:spcAft>
                <a:spcPts val="0"/>
              </a:spcAft>
              <a:buClr>
                <a:schemeClr val="lt1"/>
              </a:buClr>
              <a:buSzPts val="2200"/>
              <a:buFont typeface="Arial"/>
              <a:buNone/>
              <a:defRPr sz="2933">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1" name="Google Shape;371;p591"/>
          <p:cNvSpPr txBox="1">
            <a:spLocks noGrp="1"/>
          </p:cNvSpPr>
          <p:nvPr>
            <p:ph type="body" idx="1"/>
          </p:nvPr>
        </p:nvSpPr>
        <p:spPr>
          <a:xfrm>
            <a:off x="661671" y="4876801"/>
            <a:ext cx="8308400" cy="1153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1200"/>
              <a:buNone/>
              <a:defRPr sz="1600" b="1">
                <a:solidFill>
                  <a:schemeClr val="lt1"/>
                </a:solidFill>
              </a:defRPr>
            </a:lvl1pPr>
            <a:lvl2pPr marL="1219170" lvl="1" indent="-304792" algn="l">
              <a:lnSpc>
                <a:spcPct val="100000"/>
              </a:lnSpc>
              <a:spcBef>
                <a:spcPts val="0"/>
              </a:spcBef>
              <a:spcAft>
                <a:spcPts val="0"/>
              </a:spcAft>
              <a:buClr>
                <a:schemeClr val="lt1"/>
              </a:buClr>
              <a:buSzPts val="1200"/>
              <a:buNone/>
              <a:defRPr sz="1600" b="0">
                <a:solidFill>
                  <a:schemeClr val="lt1"/>
                </a:solidFill>
              </a:defRPr>
            </a:lvl2pPr>
            <a:lvl3pPr marL="1828754" lvl="2" indent="-304792" algn="l">
              <a:lnSpc>
                <a:spcPct val="90000"/>
              </a:lnSpc>
              <a:spcBef>
                <a:spcPts val="533"/>
              </a:spcBef>
              <a:spcAft>
                <a:spcPts val="0"/>
              </a:spcAft>
              <a:buClr>
                <a:schemeClr val="lt1"/>
              </a:buClr>
              <a:buSzPts val="1200"/>
              <a:buNone/>
              <a:defRPr sz="1600" b="1">
                <a:solidFill>
                  <a:schemeClr val="lt1"/>
                </a:solidFill>
              </a:defRPr>
            </a:lvl3pPr>
            <a:lvl4pPr marL="2438339" lvl="3" indent="-304792" algn="l">
              <a:lnSpc>
                <a:spcPct val="90000"/>
              </a:lnSpc>
              <a:spcBef>
                <a:spcPts val="533"/>
              </a:spcBef>
              <a:spcAft>
                <a:spcPts val="0"/>
              </a:spcAft>
              <a:buClr>
                <a:schemeClr val="lt1"/>
              </a:buClr>
              <a:buSzPts val="1200"/>
              <a:buNone/>
              <a:defRPr sz="1600" b="1">
                <a:solidFill>
                  <a:schemeClr val="lt1"/>
                </a:solidFill>
              </a:defRPr>
            </a:lvl4pPr>
            <a:lvl5pPr marL="3047924" lvl="4" indent="-304792" algn="l">
              <a:lnSpc>
                <a:spcPct val="90000"/>
              </a:lnSpc>
              <a:spcBef>
                <a:spcPts val="533"/>
              </a:spcBef>
              <a:spcAft>
                <a:spcPts val="0"/>
              </a:spcAft>
              <a:buClr>
                <a:schemeClr val="lt1"/>
              </a:buClr>
              <a:buSzPts val="1200"/>
              <a:buNone/>
              <a:defRPr sz="1600" b="1">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2" name="Google Shape;372;p591"/>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4312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2 column">
  <p:cSld name="Text 2 column">
    <p:spTree>
      <p:nvGrpSpPr>
        <p:cNvPr id="1" name="Shape 373"/>
        <p:cNvGrpSpPr/>
        <p:nvPr/>
      </p:nvGrpSpPr>
      <p:grpSpPr>
        <a:xfrm>
          <a:off x="0" y="0"/>
          <a:ext cx="0" cy="0"/>
          <a:chOff x="0" y="0"/>
          <a:chExt cx="0" cy="0"/>
        </a:xfrm>
      </p:grpSpPr>
      <p:sp>
        <p:nvSpPr>
          <p:cNvPr id="374" name="Google Shape;374;p592"/>
          <p:cNvSpPr txBox="1">
            <a:spLocks noGrp="1"/>
          </p:cNvSpPr>
          <p:nvPr>
            <p:ph type="title"/>
          </p:nvPr>
        </p:nvSpPr>
        <p:spPr>
          <a:xfrm>
            <a:off x="665557" y="487681"/>
            <a:ext cx="10980800" cy="786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5" name="Google Shape;375;p592"/>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76" name="Google Shape;376;p592"/>
          <p:cNvSpPr txBox="1">
            <a:spLocks noGrp="1"/>
          </p:cNvSpPr>
          <p:nvPr>
            <p:ph type="body" idx="1"/>
          </p:nvPr>
        </p:nvSpPr>
        <p:spPr>
          <a:xfrm>
            <a:off x="675543"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0"/>
              </a:spcBef>
              <a:spcAft>
                <a:spcPts val="0"/>
              </a:spcAft>
              <a:buClr>
                <a:schemeClr val="lt2"/>
              </a:buClr>
              <a:buSzPts val="2000"/>
              <a:buChar char="•"/>
              <a:defRPr sz="2667">
                <a:solidFill>
                  <a:schemeClr val="lt2"/>
                </a:solidFill>
              </a:defRPr>
            </a:lvl1pPr>
            <a:lvl2pPr marL="1219170" lvl="1" indent="-474121" algn="l">
              <a:lnSpc>
                <a:spcPct val="100000"/>
              </a:lnSpc>
              <a:spcBef>
                <a:spcPts val="1600"/>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7" name="Google Shape;377;p592"/>
          <p:cNvSpPr txBox="1">
            <a:spLocks noGrp="1"/>
          </p:cNvSpPr>
          <p:nvPr>
            <p:ph type="body" idx="2"/>
          </p:nvPr>
        </p:nvSpPr>
        <p:spPr>
          <a:xfrm>
            <a:off x="6221132"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1600"/>
              </a:spcBef>
              <a:spcAft>
                <a:spcPts val="0"/>
              </a:spcAft>
              <a:buClr>
                <a:schemeClr val="lt2"/>
              </a:buClr>
              <a:buSzPts val="2000"/>
              <a:buChar char="•"/>
              <a:defRPr sz="2667">
                <a:solidFill>
                  <a:schemeClr val="lt2"/>
                </a:solidFill>
              </a:defRPr>
            </a:lvl1pPr>
            <a:lvl2pPr marL="1219170" lvl="1" indent="-474121" algn="l">
              <a:lnSpc>
                <a:spcPct val="100000"/>
              </a:lnSpc>
              <a:spcBef>
                <a:spcPts val="1067"/>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54619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616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308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71577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67039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 id="2147483735" r:id="rId17"/>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5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5" name="Google Shape;305;p5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55600" algn="l" rtl="0">
              <a:lnSpc>
                <a:spcPct val="90000"/>
              </a:lnSpc>
              <a:spcBef>
                <a:spcPts val="800"/>
              </a:spcBef>
              <a:spcAft>
                <a:spcPts val="0"/>
              </a:spcAft>
              <a:buClr>
                <a:schemeClr val="accent5"/>
              </a:buClr>
              <a:buSzPts val="2000"/>
              <a:buFont typeface="Arial"/>
              <a:buChar char="•"/>
              <a:defRPr sz="2000" b="0" i="0" u="none" strike="noStrike" cap="none">
                <a:solidFill>
                  <a:srgbClr val="002842"/>
                </a:solidFill>
                <a:latin typeface="Arial"/>
                <a:ea typeface="Arial"/>
                <a:cs typeface="Arial"/>
                <a:sym typeface="Arial"/>
              </a:defRPr>
            </a:lvl1pPr>
            <a:lvl2pPr marL="914400" marR="0" lvl="1" indent="-342900" algn="l" rtl="0">
              <a:lnSpc>
                <a:spcPct val="90000"/>
              </a:lnSpc>
              <a:spcBef>
                <a:spcPts val="400"/>
              </a:spcBef>
              <a:spcAft>
                <a:spcPts val="0"/>
              </a:spcAft>
              <a:buClr>
                <a:srgbClr val="002842"/>
              </a:buClr>
              <a:buSzPts val="1800"/>
              <a:buFont typeface="Helvetica Neue"/>
              <a:buChar char="−"/>
              <a:defRPr sz="1800" b="0" i="0" u="none" strike="noStrike" cap="none">
                <a:solidFill>
                  <a:srgbClr val="002842"/>
                </a:solidFill>
                <a:latin typeface="Arial"/>
                <a:ea typeface="Arial"/>
                <a:cs typeface="Arial"/>
                <a:sym typeface="Arial"/>
              </a:defRPr>
            </a:lvl2pPr>
            <a:lvl3pPr marL="1371600" marR="0" lvl="2" indent="-323850" algn="l" rtl="0">
              <a:lnSpc>
                <a:spcPct val="90000"/>
              </a:lnSpc>
              <a:spcBef>
                <a:spcPts val="400"/>
              </a:spcBef>
              <a:spcAft>
                <a:spcPts val="0"/>
              </a:spcAft>
              <a:buClr>
                <a:srgbClr val="002842"/>
              </a:buClr>
              <a:buSzPts val="1500"/>
              <a:buFont typeface="Arial"/>
              <a:buChar char="•"/>
              <a:defRPr sz="1500" b="0" i="0" u="none" strike="noStrike" cap="none">
                <a:solidFill>
                  <a:srgbClr val="002842"/>
                </a:solidFill>
                <a:latin typeface="Arial"/>
                <a:ea typeface="Arial"/>
                <a:cs typeface="Arial"/>
                <a:sym typeface="Arial"/>
              </a:defRPr>
            </a:lvl3pPr>
            <a:lvl4pPr marL="1828800" marR="0" lvl="3"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4pPr>
            <a:lvl5pPr marL="2286000" marR="0" lvl="4"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3545690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59.sv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59.sv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59.sv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8.jpeg"/><Relationship Id="rId5" Type="http://schemas.openxmlformats.org/officeDocument/2006/relationships/image" Target="../media/image5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59.sv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2.jpeg"/><Relationship Id="rId5" Type="http://schemas.openxmlformats.org/officeDocument/2006/relationships/image" Target="../media/image59.sv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59.sv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59.sv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78.png"/><Relationship Id="rId5" Type="http://schemas.openxmlformats.org/officeDocument/2006/relationships/image" Target="../media/image59.sv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82.png"/><Relationship Id="rId5" Type="http://schemas.openxmlformats.org/officeDocument/2006/relationships/hyperlink" Target="https://en.wikipedia.org/wiki/File:Instagram_logo_2016.svg" TargetMode="Externa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6.jpeg"/><Relationship Id="rId7"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sv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sv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sv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sv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sv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sv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www.thiswaytocpa.com/" TargetMode="External"/><Relationship Id="rId7"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s://www.joinaccountingplus.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discoveraccounting.com/"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17.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39.jpeg"/><Relationship Id="rId18" Type="http://schemas.openxmlformats.org/officeDocument/2006/relationships/slide" Target="slide13.xml"/><Relationship Id="rId3" Type="http://schemas.openxmlformats.org/officeDocument/2006/relationships/image" Target="../media/image34.jpeg"/><Relationship Id="rId7" Type="http://schemas.openxmlformats.org/officeDocument/2006/relationships/image" Target="../media/image36.jpeg"/><Relationship Id="rId12" Type="http://schemas.openxmlformats.org/officeDocument/2006/relationships/slide" Target="slide9.xml"/><Relationship Id="rId17" Type="http://schemas.openxmlformats.org/officeDocument/2006/relationships/image" Target="../media/image41.jpeg"/><Relationship Id="rId2" Type="http://schemas.openxmlformats.org/officeDocument/2006/relationships/notesSlide" Target="../notesSlides/notesSlide8.xml"/><Relationship Id="rId16" Type="http://schemas.openxmlformats.org/officeDocument/2006/relationships/slide" Target="slide15.xml"/><Relationship Id="rId20" Type="http://schemas.openxmlformats.org/officeDocument/2006/relationships/slide" Target="slide17.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image" Target="../media/image38.jpeg"/><Relationship Id="rId5" Type="http://schemas.openxmlformats.org/officeDocument/2006/relationships/image" Target="../media/image35.jpeg"/><Relationship Id="rId15" Type="http://schemas.openxmlformats.org/officeDocument/2006/relationships/image" Target="../media/image40.jpeg"/><Relationship Id="rId10" Type="http://schemas.openxmlformats.org/officeDocument/2006/relationships/slide" Target="slide10.xml"/><Relationship Id="rId19" Type="http://schemas.openxmlformats.org/officeDocument/2006/relationships/image" Target="../media/image42.jpeg"/><Relationship Id="rId4" Type="http://schemas.openxmlformats.org/officeDocument/2006/relationships/slide" Target="slide16.xml"/><Relationship Id="rId9" Type="http://schemas.openxmlformats.org/officeDocument/2006/relationships/image" Target="../media/image37.jpeg"/><Relationship Id="rId14" Type="http://schemas.openxmlformats.org/officeDocument/2006/relationships/slide" Target="slide14.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descr="Sea of hands in the middle">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4"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6203951" y="549275"/>
            <a:ext cx="5437187" cy="2986234"/>
          </a:xfrm>
        </p:spPr>
        <p:txBody>
          <a:bodyPr vert="horz" wrap="square" lIns="0" tIns="0" rIns="0" bIns="0" rtlCol="0" anchor="b" anchorCtr="0">
            <a:normAutofit/>
          </a:bodyPr>
          <a:lstStyle/>
          <a:p>
            <a:pPr>
              <a:lnSpc>
                <a:spcPct val="100000"/>
              </a:lnSpc>
            </a:pPr>
            <a:r>
              <a:rPr lang="en-US" sz="6400" kern="1200">
                <a:solidFill>
                  <a:schemeClr val="tx1"/>
                </a:solidFill>
                <a:latin typeface="Arial" panose="020B0604020202020204" pitchFamily="34" charset="0"/>
                <a:cs typeface="Arial" panose="020B0604020202020204" pitchFamily="34" charset="0"/>
              </a:rPr>
              <a:t>Let’s Talk Business</a:t>
            </a:r>
          </a:p>
        </p:txBody>
      </p:sp>
      <p:pic>
        <p:nvPicPr>
          <p:cNvPr id="4" name="Picture 3">
            <a:extLst>
              <a:ext uri="{FF2B5EF4-FFF2-40B4-BE49-F238E27FC236}">
                <a16:creationId xmlns:a16="http://schemas.microsoft.com/office/drawing/2014/main" id="{7EE3D1B2-6FC1-4189-8001-35856F2607A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80642" y="5901291"/>
            <a:ext cx="2341443" cy="1022349"/>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4A4134B0-9903-0DD2-ED11-75D09520DD56}"/>
              </a:ext>
            </a:extLst>
          </p:cNvPr>
          <p:cNvPicPr>
            <a:picLocks noChangeAspect="1"/>
          </p:cNvPicPr>
          <p:nvPr/>
        </p:nvPicPr>
        <p:blipFill>
          <a:blip r:embed="rId5"/>
          <a:stretch>
            <a:fillRect/>
          </a:stretch>
        </p:blipFill>
        <p:spPr>
          <a:xfrm>
            <a:off x="2041650" y="6350590"/>
            <a:ext cx="1148549" cy="235795"/>
          </a:xfrm>
          <a:prstGeom prst="rect">
            <a:avLst/>
          </a:prstGeom>
        </p:spPr>
      </p:pic>
    </p:spTree>
    <p:extLst>
      <p:ext uri="{BB962C8B-B14F-4D97-AF65-F5344CB8AC3E}">
        <p14:creationId xmlns:p14="http://schemas.microsoft.com/office/powerpoint/2010/main" val="161952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kern="1200">
                <a:solidFill>
                  <a:schemeClr val="tx1"/>
                </a:solidFill>
                <a:latin typeface="Roboto" panose="02000000000000000000" pitchFamily="2" charset="0"/>
                <a:ea typeface="Roboto" panose="02000000000000000000" pitchFamily="2" charset="0"/>
              </a:rPr>
              <a:t>Follow your passion.</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678400"/>
            <a:ext cx="3565525" cy="3414425"/>
          </a:xfrm>
        </p:spPr>
        <p:txBody>
          <a:bodyPr vert="horz" wrap="square" lIns="0" tIns="0" rIns="0" bIns="0" rtlCol="0" anchor="t">
            <a:normAutofit/>
          </a:bodyPr>
          <a:lstStyle/>
          <a:p>
            <a:endParaRPr lang="en-US"/>
          </a:p>
          <a:p>
            <a:r>
              <a:rPr lang="en-US"/>
              <a:t>Own a business where your passion lies. </a:t>
            </a:r>
            <a:br>
              <a:rPr lang="en-US"/>
            </a:br>
            <a:br>
              <a:rPr lang="en-US"/>
            </a:br>
            <a:r>
              <a:rPr lang="en-US"/>
              <a:t>As a CPA, you’ll help ensure its financial success!</a:t>
            </a:r>
          </a:p>
        </p:txBody>
      </p:sp>
      <p:pic>
        <p:nvPicPr>
          <p:cNvPr id="7" name="Picture 6" descr="Happy man standing in office">
            <a:extLst>
              <a:ext uri="{FF2B5EF4-FFF2-40B4-BE49-F238E27FC236}">
                <a16:creationId xmlns:a16="http://schemas.microsoft.com/office/drawing/2014/main" id="{4A87BA47-C8C0-45F9-BA09-0A2C2A12D2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36" name="Arrow: Right 35">
            <a:hlinkClick r:id="rId4" action="ppaction://hlinksldjump"/>
            <a:extLst>
              <a:ext uri="{FF2B5EF4-FFF2-40B4-BE49-F238E27FC236}">
                <a16:creationId xmlns:a16="http://schemas.microsoft.com/office/drawing/2014/main" id="{41ED3778-FB26-4AD0-915A-0DC6E5A7996D}"/>
              </a:ext>
            </a:extLst>
          </p:cNvPr>
          <p:cNvSpPr/>
          <p:nvPr/>
        </p:nvSpPr>
        <p:spPr>
          <a:xfrm flipH="1">
            <a:off x="10921042"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043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Oval 2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24" name="Group 2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5" name="Freeform: Shape 2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6" name="Freeform: Shape 2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Oval 2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Oval 2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30" name="Rectangle 2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4A87BA47-C8C0-45F9-BA09-0A2C2A12D2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2" name="Rectangle 31">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2887174"/>
          </a:xfrm>
        </p:spPr>
        <p:txBody>
          <a:bodyPr vert="horz" wrap="square" lIns="0" tIns="0" rIns="0" bIns="0" rtlCol="0" anchor="b" anchorCtr="0">
            <a:normAutofit/>
          </a:bodyPr>
          <a:lstStyle/>
          <a:p>
            <a:pPr>
              <a:lnSpc>
                <a:spcPct val="100000"/>
              </a:lnSpc>
            </a:pPr>
            <a:r>
              <a:rPr lang="en-US" kern="1200">
                <a:solidFill>
                  <a:schemeClr val="tx1"/>
                </a:solidFill>
                <a:latin typeface="Roboto" panose="02000000000000000000" pitchFamily="2" charset="0"/>
                <a:ea typeface="Roboto" panose="02000000000000000000" pitchFamily="2" charset="0"/>
              </a:rPr>
              <a:t>Travel the world.</a:t>
            </a:r>
          </a:p>
        </p:txBody>
      </p:sp>
      <p:sp>
        <p:nvSpPr>
          <p:cNvPr id="34" name="Rectangle 3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3569007"/>
            <a:ext cx="3565525" cy="2523817"/>
          </a:xfrm>
        </p:spPr>
        <p:txBody>
          <a:bodyPr vert="horz" wrap="square" lIns="0" tIns="0" rIns="0" bIns="0" rtlCol="0">
            <a:normAutofit/>
          </a:bodyPr>
          <a:lstStyle/>
          <a:p>
            <a:pPr>
              <a:lnSpc>
                <a:spcPct val="100000"/>
              </a:lnSpc>
            </a:pPr>
            <a:r>
              <a:rPr lang="en-US" kern="1200">
                <a:latin typeface="+mn-lt"/>
                <a:ea typeface="+mn-ea"/>
                <a:cs typeface="+mn-cs"/>
              </a:rPr>
              <a:t>CPAs meet their clients where they are. </a:t>
            </a:r>
          </a:p>
          <a:p>
            <a:pPr>
              <a:lnSpc>
                <a:spcPct val="100000"/>
              </a:lnSpc>
            </a:pPr>
            <a:r>
              <a:rPr lang="en-US" kern="1200">
                <a:latin typeface="+mn-lt"/>
                <a:ea typeface="+mn-ea"/>
                <a:cs typeface="+mn-cs"/>
              </a:rPr>
              <a:t>That means opportunities for travel for you!</a:t>
            </a:r>
          </a:p>
        </p:txBody>
      </p:sp>
      <p:sp>
        <p:nvSpPr>
          <p:cNvPr id="29" name="Arrow: Right 28">
            <a:hlinkClick r:id="rId4" action="ppaction://hlinksldjump"/>
            <a:extLst>
              <a:ext uri="{FF2B5EF4-FFF2-40B4-BE49-F238E27FC236}">
                <a16:creationId xmlns:a16="http://schemas.microsoft.com/office/drawing/2014/main" id="{7DAB8D8C-7365-4E29-A90A-0D650AD37350}"/>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66023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vert="horz" wrap="square" lIns="0" tIns="0" rIns="0" bIns="0" rtlCol="0" anchor="t" anchorCtr="0">
            <a:normAutofit/>
          </a:bodyPr>
          <a:lstStyle/>
          <a:p>
            <a:pPr>
              <a:lnSpc>
                <a:spcPct val="100000"/>
              </a:lnSpc>
            </a:pPr>
            <a:r>
              <a:rPr lang="en-US" kern="1200">
                <a:solidFill>
                  <a:schemeClr val="tx1"/>
                </a:solidFill>
                <a:latin typeface="Roboto" panose="02000000000000000000" pitchFamily="2" charset="0"/>
                <a:ea typeface="Roboto" panose="02000000000000000000" pitchFamily="2" charset="0"/>
              </a:rPr>
              <a:t>Make an impact.</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267325" y="4142510"/>
            <a:ext cx="6373813" cy="2202872"/>
          </a:xfrm>
        </p:spPr>
        <p:txBody>
          <a:bodyPr vert="horz" wrap="square" lIns="0" tIns="0" rIns="0" bIns="0" rtlCol="0" anchor="t">
            <a:normAutofit fontScale="47500" lnSpcReduction="20000"/>
          </a:bodyPr>
          <a:lstStyle/>
          <a:p>
            <a:r>
              <a:rPr lang="en-US" sz="4200"/>
              <a:t>The new field in accounting is ESG: environmental, social and governance. Think carbon emission and climate change.  Accountants ensure companies are complying with federal laws and regulations that hold them accountable to the world around them.</a:t>
            </a:r>
          </a:p>
          <a:p>
            <a:r>
              <a:rPr lang="en-US" sz="4200"/>
              <a:t>Accountants can also give back to their community by helping their favorite charity make every dollar count.</a:t>
            </a:r>
            <a:endParaRPr lang="en-US" sz="1600"/>
          </a:p>
        </p:txBody>
      </p:sp>
      <p:sp>
        <p:nvSpPr>
          <p:cNvPr id="9" name="Arrow: Right 8">
            <a:hlinkClick r:id="rId3"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ield of green grass with wind turbines in the distance&#10;&#10;Description automatically generated with low confidence">
            <a:extLst>
              <a:ext uri="{FF2B5EF4-FFF2-40B4-BE49-F238E27FC236}">
                <a16:creationId xmlns:a16="http://schemas.microsoft.com/office/drawing/2014/main" id="{00601380-39E6-4A9D-97E1-4EFC3F95A2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3808948"/>
          </a:xfrm>
          <a:prstGeom prst="rect">
            <a:avLst/>
          </a:prstGeom>
        </p:spPr>
      </p:pic>
    </p:spTree>
    <p:extLst>
      <p:ext uri="{BB962C8B-B14F-4D97-AF65-F5344CB8AC3E}">
        <p14:creationId xmlns:p14="http://schemas.microsoft.com/office/powerpoint/2010/main" val="428911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1051551"/>
            <a:ext cx="3565524" cy="2384898"/>
          </a:xfrm>
        </p:spPr>
        <p:txBody>
          <a:bodyPr vert="horz" wrap="square" lIns="0" tIns="0" rIns="0" bIns="0" rtlCol="0" anchor="b" anchorCtr="0">
            <a:normAutofit/>
          </a:bodyPr>
          <a:lstStyle/>
          <a:p>
            <a:pPr>
              <a:lnSpc>
                <a:spcPct val="100000"/>
              </a:lnSpc>
            </a:pPr>
            <a:r>
              <a:rPr lang="en-US" kern="1200">
                <a:solidFill>
                  <a:schemeClr val="tx1"/>
                </a:solidFill>
                <a:latin typeface="Roboto" panose="02000000000000000000" pitchFamily="2" charset="0"/>
                <a:ea typeface="Roboto" panose="02000000000000000000" pitchFamily="2" charset="0"/>
              </a:rPr>
              <a:t>Share your knowledge.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3569008"/>
            <a:ext cx="3565525" cy="1731656"/>
          </a:xfrm>
        </p:spPr>
        <p:txBody>
          <a:bodyPr vert="horz" wrap="square" lIns="0" tIns="0" rIns="0" bIns="0" rtlCol="0">
            <a:normAutofit fontScale="92500" lnSpcReduction="20000"/>
          </a:bodyPr>
          <a:lstStyle/>
          <a:p>
            <a:pPr>
              <a:lnSpc>
                <a:spcPct val="100000"/>
              </a:lnSpc>
            </a:pPr>
            <a:endParaRPr lang="en-US" kern="1200">
              <a:latin typeface="+mn-lt"/>
              <a:ea typeface="+mn-ea"/>
              <a:cs typeface="+mn-cs"/>
            </a:endParaRPr>
          </a:p>
          <a:p>
            <a:pPr>
              <a:lnSpc>
                <a:spcPct val="100000"/>
              </a:lnSpc>
            </a:pPr>
            <a:r>
              <a:rPr lang="en-US" sz="2200" kern="1200">
                <a:latin typeface="+mn-lt"/>
                <a:ea typeface="+mn-ea"/>
                <a:cs typeface="+mn-cs"/>
              </a:rPr>
              <a:t>Whether tutoring, teaching, or being a consultant for a large company, there are many individuals that can benefit from a conversation with an accountant.</a:t>
            </a:r>
          </a:p>
        </p:txBody>
      </p:sp>
      <p:pic>
        <p:nvPicPr>
          <p:cNvPr id="6" name="Picture 5" descr="Group of standing people looking at whiteboard on classroom wall, man wearing glasses holding whiteboard marker and writing">
            <a:extLst>
              <a:ext uri="{FF2B5EF4-FFF2-40B4-BE49-F238E27FC236}">
                <a16:creationId xmlns:a16="http://schemas.microsoft.com/office/drawing/2014/main" id="{08703F44-D891-48B7-9771-04B7CE5C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17936"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066140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100000"/>
              </a:lnSpc>
            </a:pPr>
            <a:r>
              <a:rPr lang="en-US">
                <a:latin typeface="Roboto" panose="02000000000000000000" pitchFamily="2" charset="0"/>
                <a:ea typeface="Roboto" panose="02000000000000000000" pitchFamily="2" charset="0"/>
              </a:rPr>
              <a:t>Make it balance.</a:t>
            </a:r>
            <a:endParaRPr lang="en-US" kern="1200">
              <a:solidFill>
                <a:schemeClr val="tx1"/>
              </a:solidFill>
              <a:latin typeface="Roboto" panose="02000000000000000000" pitchFamily="2" charset="0"/>
              <a:ea typeface="Roboto" panose="02000000000000000000" pitchFamily="2" charset="0"/>
            </a:endParaRP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678400"/>
            <a:ext cx="3565525" cy="3414425"/>
          </a:xfrm>
        </p:spPr>
        <p:txBody>
          <a:bodyPr vert="horz" wrap="square" lIns="0" tIns="0" rIns="0" bIns="0" rtlCol="0" anchor="t">
            <a:normAutofit/>
          </a:bodyPr>
          <a:lstStyle/>
          <a:p>
            <a:endParaRPr lang="en-US" sz="1600"/>
          </a:p>
          <a:p>
            <a:r>
              <a:rPr lang="en-US"/>
              <a:t>We’re not talking about the balance sheet this time. </a:t>
            </a:r>
          </a:p>
          <a:p>
            <a:r>
              <a:rPr lang="en-US"/>
              <a:t>Accountants work hard, but that hard work affords them the ability to take well deserved time off too!</a:t>
            </a:r>
          </a:p>
        </p:txBody>
      </p:sp>
      <p:pic>
        <p:nvPicPr>
          <p:cNvPr id="15" name="Picture Placeholder 35" descr="Woman holding white mug">
            <a:extLst>
              <a:ext uri="{FF2B5EF4-FFF2-40B4-BE49-F238E27FC236}">
                <a16:creationId xmlns:a16="http://schemas.microsoft.com/office/drawing/2014/main" id="{810C9B86-F5F2-4E74-9D08-31D9387FF31D}"/>
              </a:ext>
            </a:extLst>
          </p:cNvPr>
          <p:cNvPicPr>
            <a:picLocks/>
          </p:cNvPicPr>
          <p:nvPr/>
        </p:nvPicPr>
        <p:blipFill rotWithShape="1">
          <a:blip r:embed="rId3" cstate="screen">
            <a:extLst>
              <a:ext uri="{28A0092B-C50C-407E-A947-70E740481C1C}">
                <a14:useLocalDpi xmlns:a14="http://schemas.microsoft.com/office/drawing/2010/main"/>
              </a:ext>
            </a:extLst>
          </a:blip>
          <a:srcRect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91660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vert="horz" wrap="square" lIns="0" tIns="0" rIns="0" bIns="0" rtlCol="0" anchor="t" anchorCtr="0">
            <a:normAutofit/>
          </a:bodyPr>
          <a:lstStyle/>
          <a:p>
            <a:pPr>
              <a:lnSpc>
                <a:spcPct val="100000"/>
              </a:lnSpc>
            </a:pPr>
            <a:r>
              <a:rPr lang="en-US">
                <a:latin typeface="Roboto" panose="02000000000000000000" pitchFamily="2" charset="0"/>
                <a:ea typeface="Roboto" panose="02000000000000000000" pitchFamily="2" charset="0"/>
              </a:rPr>
              <a:t>Grow professionally.</a:t>
            </a:r>
          </a:p>
        </p:txBody>
      </p:sp>
      <p:pic>
        <p:nvPicPr>
          <p:cNvPr id="3" name="Picture 2" descr="A hand holding a plant">
            <a:extLst>
              <a:ext uri="{FF2B5EF4-FFF2-40B4-BE49-F238E27FC236}">
                <a16:creationId xmlns:a16="http://schemas.microsoft.com/office/drawing/2014/main" id="{652CC557-97DD-463A-A793-1001CA1EA9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3989852"/>
          </a:xfrm>
          <a:custGeom>
            <a:avLst/>
            <a:gdLst/>
            <a:ahLst/>
            <a:cxnLst/>
            <a:rect l="l" t="t" r="r" b="b"/>
            <a:pathLst>
              <a:path w="4064400" h="3782578">
                <a:moveTo>
                  <a:pt x="0" y="0"/>
                </a:moveTo>
                <a:lnTo>
                  <a:pt x="4064400" y="0"/>
                </a:lnTo>
                <a:lnTo>
                  <a:pt x="4064400" y="3782578"/>
                </a:lnTo>
                <a:lnTo>
                  <a:pt x="0" y="3782578"/>
                </a:lnTo>
                <a:close/>
              </a:path>
            </a:pathLst>
          </a:custGeo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267325" y="4508500"/>
            <a:ext cx="6373813" cy="1562959"/>
          </a:xfrm>
        </p:spPr>
        <p:txBody>
          <a:bodyPr vert="horz" wrap="square" lIns="0" tIns="0" rIns="0" bIns="0" rtlCol="0" anchor="t">
            <a:normAutofit/>
          </a:bodyPr>
          <a:lstStyle/>
          <a:p>
            <a:r>
              <a:rPr lang="en-US"/>
              <a:t>Your career growth is in your hands. </a:t>
            </a:r>
          </a:p>
          <a:p>
            <a:r>
              <a:rPr lang="en-US"/>
              <a:t>As an accountant, you can go into any industry and change your path at any time.</a:t>
            </a:r>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093553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100000"/>
              </a:lnSpc>
            </a:pPr>
            <a:r>
              <a:rPr lang="en-US" kern="1200">
                <a:solidFill>
                  <a:schemeClr val="tx1"/>
                </a:solidFill>
                <a:latin typeface="Roboto" panose="02000000000000000000" pitchFamily="2" charset="0"/>
                <a:ea typeface="Roboto" panose="02000000000000000000" pitchFamily="2" charset="0"/>
              </a:rPr>
              <a:t>Feel secure.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743200"/>
            <a:ext cx="3565525" cy="3349625"/>
          </a:xfrm>
        </p:spPr>
        <p:txBody>
          <a:bodyPr vert="horz" wrap="square" lIns="0" tIns="0" rIns="0" bIns="0" rtlCol="0" anchor="t">
            <a:normAutofit/>
          </a:bodyPr>
          <a:lstStyle/>
          <a:p>
            <a:r>
              <a:rPr lang="en-US"/>
              <a:t>As an accounting graduate, you will always be in demand and are afforded a clear career path with advancement opportunities.</a:t>
            </a:r>
          </a:p>
        </p:txBody>
      </p:sp>
      <p:pic>
        <p:nvPicPr>
          <p:cNvPr id="16" name="Picture Placeholder 35" descr="Woman smiling in office">
            <a:extLst>
              <a:ext uri="{FF2B5EF4-FFF2-40B4-BE49-F238E27FC236}">
                <a16:creationId xmlns:a16="http://schemas.microsoft.com/office/drawing/2014/main" id="{FCD941AA-5919-460C-BF57-5A4A606D04DD}"/>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88530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peed lines technology abstract">
            <a:extLst>
              <a:ext uri="{FF2B5EF4-FFF2-40B4-BE49-F238E27FC236}">
                <a16:creationId xmlns:a16="http://schemas.microsoft.com/office/drawing/2014/main" id="{EBC93A16-D43B-4A21-89FB-A9740C62C01E}"/>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fontScale="90000"/>
          </a:bodyPr>
          <a:lstStyle/>
          <a:p>
            <a:r>
              <a:rPr lang="en-US">
                <a:latin typeface="Roboto" panose="02000000000000000000" pitchFamily="2" charset="0"/>
                <a:ea typeface="Roboto" panose="02000000000000000000" pitchFamily="2" charset="0"/>
              </a:rPr>
              <a:t>Accountants work with data and people.</a:t>
            </a:r>
            <a:br>
              <a:rPr lang="en-US">
                <a:latin typeface="Roboto" panose="02000000000000000000" pitchFamily="2" charset="0"/>
                <a:ea typeface="Roboto" panose="02000000000000000000" pitchFamily="2" charset="0"/>
              </a:rPr>
            </a:br>
            <a:r>
              <a:rPr lang="en-US">
                <a:latin typeface="Roboto" panose="02000000000000000000" pitchFamily="2" charset="0"/>
                <a:ea typeface="Roboto" panose="02000000000000000000" pitchFamily="2" charset="0"/>
              </a:rPr>
              <a:t>They drive business decisions and strategy.</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a:t>Typical responsibilities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50863" y="2427370"/>
            <a:ext cx="5429114" cy="3515555"/>
          </a:xfrm>
        </p:spPr>
        <p:txBody>
          <a:bodyPr/>
          <a:lstStyle/>
          <a:p>
            <a:r>
              <a:rPr lang="en-US"/>
              <a:t>Implement new accounting technologies and systems</a:t>
            </a:r>
          </a:p>
          <a:p>
            <a:r>
              <a:rPr lang="en-US"/>
              <a:t>Communicate information to business owners and investors</a:t>
            </a:r>
          </a:p>
          <a:p>
            <a:r>
              <a:rPr lang="en-US"/>
              <a:t>Analyze financial reports to evaluate business performance</a:t>
            </a:r>
          </a:p>
          <a:p>
            <a:r>
              <a:rPr lang="en-US"/>
              <a:t>Investigate potential fraud</a:t>
            </a:r>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6212023" y="2427370"/>
            <a:ext cx="5436391" cy="3515555"/>
          </a:xfrm>
        </p:spPr>
        <p:txBody>
          <a:bodyPr/>
          <a:lstStyle/>
          <a:p>
            <a:r>
              <a:rPr lang="en-US"/>
              <a:t>Confirm financial laws and </a:t>
            </a:r>
            <a:br>
              <a:rPr lang="en-US"/>
            </a:br>
            <a:r>
              <a:rPr lang="en-US"/>
              <a:t>regulations are followed</a:t>
            </a:r>
          </a:p>
          <a:p>
            <a:r>
              <a:rPr lang="en-US"/>
              <a:t>Advise clients on taxes</a:t>
            </a:r>
          </a:p>
          <a:p>
            <a:r>
              <a:rPr lang="en-US"/>
              <a:t>Help companies thrive in times of uncertainty</a:t>
            </a:r>
          </a:p>
          <a:p>
            <a:r>
              <a:rPr lang="en-US"/>
              <a:t>Ensure organizations are environmentally and socially responsible</a:t>
            </a:r>
          </a:p>
          <a:p>
            <a:endParaRPr lang="en-US"/>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Picture 10">
            <a:extLst>
              <a:ext uri="{FF2B5EF4-FFF2-40B4-BE49-F238E27FC236}">
                <a16:creationId xmlns:a16="http://schemas.microsoft.com/office/drawing/2014/main" id="{D198A6CA-BE32-4D93-AD44-7F5BDF4F735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80642" y="5901291"/>
            <a:ext cx="2341443" cy="1022349"/>
          </a:xfrm>
          <a:prstGeom prst="rect">
            <a:avLst/>
          </a:prstGeom>
        </p:spPr>
      </p:pic>
      <p:pic>
        <p:nvPicPr>
          <p:cNvPr id="2" name="Picture 1" descr="A white text on a black background&#10;&#10;Description automatically generated">
            <a:extLst>
              <a:ext uri="{FF2B5EF4-FFF2-40B4-BE49-F238E27FC236}">
                <a16:creationId xmlns:a16="http://schemas.microsoft.com/office/drawing/2014/main" id="{0632CC59-8857-31A0-F66A-0F73E38BF3BD}"/>
              </a:ext>
            </a:extLst>
          </p:cNvPr>
          <p:cNvPicPr>
            <a:picLocks noChangeAspect="1"/>
          </p:cNvPicPr>
          <p:nvPr/>
        </p:nvPicPr>
        <p:blipFill>
          <a:blip r:embed="rId5"/>
          <a:stretch>
            <a:fillRect/>
          </a:stretch>
        </p:blipFill>
        <p:spPr>
          <a:xfrm>
            <a:off x="2041650" y="6358596"/>
            <a:ext cx="1148549" cy="235795"/>
          </a:xfrm>
          <a:prstGeom prst="rect">
            <a:avLst/>
          </a:prstGeom>
        </p:spPr>
      </p:pic>
    </p:spTree>
    <p:extLst>
      <p:ext uri="{BB962C8B-B14F-4D97-AF65-F5344CB8AC3E}">
        <p14:creationId xmlns:p14="http://schemas.microsoft.com/office/powerpoint/2010/main" val="3891345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342900" y="369070"/>
            <a:ext cx="11506200" cy="6119860"/>
          </a:xfrm>
          <a:custGeom>
            <a:avLst/>
            <a:gdLst/>
            <a:ahLst/>
            <a:cxnLst/>
            <a:rect l="l" t="t" r="r" b="b"/>
            <a:pathLst>
              <a:path w="17259300" h="9179790">
                <a:moveTo>
                  <a:pt x="0" y="0"/>
                </a:moveTo>
                <a:lnTo>
                  <a:pt x="17259300" y="0"/>
                </a:lnTo>
                <a:lnTo>
                  <a:pt x="17259300" y="9179790"/>
                </a:lnTo>
                <a:lnTo>
                  <a:pt x="0" y="9179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685800" y="2299547"/>
            <a:ext cx="10820400" cy="901850"/>
          </a:xfrm>
          <a:prstGeom prst="rect">
            <a:avLst/>
          </a:prstGeom>
        </p:spPr>
        <p:txBody>
          <a:bodyPr lIns="0" tIns="0" rIns="0" bIns="0" rtlCol="0" anchor="t">
            <a:spAutoFit/>
          </a:bodyPr>
          <a:lstStyle/>
          <a:p>
            <a:pPr algn="ctr">
              <a:lnSpc>
                <a:spcPts val="7466"/>
              </a:lnSpc>
              <a:spcBef>
                <a:spcPct val="0"/>
              </a:spcBef>
            </a:pPr>
            <a:r>
              <a:rPr lang="en-US" sz="5333" spc="906">
                <a:solidFill>
                  <a:srgbClr val="FFFFFF"/>
                </a:solidFill>
                <a:latin typeface="HK Modular Bold Italics"/>
              </a:rPr>
              <a:t>GUESS THE LOGO</a:t>
            </a:r>
          </a:p>
        </p:txBody>
      </p:sp>
      <p:sp>
        <p:nvSpPr>
          <p:cNvPr id="5" name="TextBox 5"/>
          <p:cNvSpPr txBox="1"/>
          <p:nvPr/>
        </p:nvSpPr>
        <p:spPr>
          <a:xfrm>
            <a:off x="2520720" y="4118192"/>
            <a:ext cx="7150561" cy="536365"/>
          </a:xfrm>
          <a:prstGeom prst="rect">
            <a:avLst/>
          </a:prstGeom>
        </p:spPr>
        <p:txBody>
          <a:bodyPr lIns="0" tIns="0" rIns="0" bIns="0" rtlCol="0" anchor="t">
            <a:spAutoFit/>
          </a:bodyPr>
          <a:lstStyle/>
          <a:p>
            <a:pPr algn="ctr">
              <a:lnSpc>
                <a:spcPts val="3733"/>
              </a:lnSpc>
              <a:spcBef>
                <a:spcPct val="0"/>
              </a:spcBef>
            </a:pPr>
            <a:r>
              <a:rPr lang="en-US" sz="5333" spc="266">
                <a:solidFill>
                  <a:srgbClr val="00FFFF"/>
                </a:solidFill>
                <a:latin typeface="Computer Says No Bold"/>
              </a:rPr>
              <a:t>CHOOSE A FAVORITE</a:t>
            </a:r>
          </a:p>
        </p:txBody>
      </p:sp>
      <p:sp>
        <p:nvSpPr>
          <p:cNvPr id="6" name="Freeform 6"/>
          <p:cNvSpPr/>
          <p:nvPr/>
        </p:nvSpPr>
        <p:spPr>
          <a:xfrm>
            <a:off x="5936880" y="5887374"/>
            <a:ext cx="318242" cy="284826"/>
          </a:xfrm>
          <a:custGeom>
            <a:avLst/>
            <a:gdLst/>
            <a:ahLst/>
            <a:cxnLst/>
            <a:rect l="l" t="t" r="r" b="b"/>
            <a:pathLst>
              <a:path w="477363" h="427239">
                <a:moveTo>
                  <a:pt x="0" y="0"/>
                </a:moveTo>
                <a:lnTo>
                  <a:pt x="477362" y="0"/>
                </a:lnTo>
                <a:lnTo>
                  <a:pt x="477362" y="427239"/>
                </a:lnTo>
                <a:lnTo>
                  <a:pt x="0" y="42723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441208" y="5887374"/>
            <a:ext cx="318242" cy="284826"/>
          </a:xfrm>
          <a:custGeom>
            <a:avLst/>
            <a:gdLst/>
            <a:ahLst/>
            <a:cxnLst/>
            <a:rect l="l" t="t" r="r" b="b"/>
            <a:pathLst>
              <a:path w="477363" h="427239">
                <a:moveTo>
                  <a:pt x="0" y="0"/>
                </a:moveTo>
                <a:lnTo>
                  <a:pt x="477363" y="0"/>
                </a:lnTo>
                <a:lnTo>
                  <a:pt x="477363" y="427239"/>
                </a:lnTo>
                <a:lnTo>
                  <a:pt x="0" y="42723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432550" y="5887374"/>
            <a:ext cx="318242" cy="284826"/>
          </a:xfrm>
          <a:custGeom>
            <a:avLst/>
            <a:gdLst/>
            <a:ahLst/>
            <a:cxnLst/>
            <a:rect l="l" t="t" r="r" b="b"/>
            <a:pathLst>
              <a:path w="477363" h="427239">
                <a:moveTo>
                  <a:pt x="0" y="0"/>
                </a:moveTo>
                <a:lnTo>
                  <a:pt x="477363" y="0"/>
                </a:lnTo>
                <a:lnTo>
                  <a:pt x="477363" y="427239"/>
                </a:lnTo>
                <a:lnTo>
                  <a:pt x="0" y="42723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7" name="Picture 2" descr="Adidas - Wikipedia">
            <a:extLst>
              <a:ext uri="{FF2B5EF4-FFF2-40B4-BE49-F238E27FC236}">
                <a16:creationId xmlns:a16="http://schemas.microsoft.com/office/drawing/2014/main" id="{D327A136-A583-4673-A571-1E6549422EB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52710" y="2324179"/>
            <a:ext cx="2995722" cy="17851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woosh - Wikipedia">
            <a:extLst>
              <a:ext uri="{FF2B5EF4-FFF2-40B4-BE49-F238E27FC236}">
                <a16:creationId xmlns:a16="http://schemas.microsoft.com/office/drawing/2014/main" id="{18B662FF-20A0-DF86-F31E-0D5FC5BFC64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13969" y="2740129"/>
            <a:ext cx="3013954" cy="1075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268730" y="353501"/>
            <a:ext cx="10296208" cy="1246699"/>
          </a:xfrm>
        </p:spPr>
        <p:txBody>
          <a:bodyPr/>
          <a:lstStyle/>
          <a:p>
            <a:r>
              <a:rPr lang="en-US">
                <a:latin typeface="Arial" panose="020B0604020202020204" pitchFamily="34" charset="0"/>
                <a:cs typeface="Arial" panose="020B0604020202020204" pitchFamily="34" charset="0"/>
              </a:rPr>
              <a:t>At the heart of every business is…</a:t>
            </a:r>
          </a:p>
        </p:txBody>
      </p:sp>
      <p:pic>
        <p:nvPicPr>
          <p:cNvPr id="18" name="Picture Placeholder 17" descr="Mixed raced employees">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0" y="1600200"/>
            <a:ext cx="3054096" cy="3776472"/>
          </a:xfrm>
        </p:spPr>
      </p:pic>
      <p:pic>
        <p:nvPicPr>
          <p:cNvPr id="20" name="Picture Placeholder 19" descr="A delivery drone carrying a package inside a warehouse">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3054096" y="1600200"/>
            <a:ext cx="3054096" cy="3776472"/>
          </a:xfrm>
        </p:spPr>
      </p:pic>
      <p:pic>
        <p:nvPicPr>
          <p:cNvPr id="25" name="Picture Placeholder 24" descr="Video camera on stand recording man presenting and holding laptop with one hand">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p:blipFill>
        <p:spPr>
          <a:xfrm>
            <a:off x="9137904" y="1600200"/>
            <a:ext cx="3054096" cy="3776472"/>
          </a:xfrm>
        </p:spPr>
      </p:pic>
      <p:pic>
        <p:nvPicPr>
          <p:cNvPr id="23" name="Picture Placeholder 22" descr="Team of four people using computer in call center">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a:blip r:embed="rId6" cstate="screen">
            <a:extLst>
              <a:ext uri="{28A0092B-C50C-407E-A947-70E740481C1C}">
                <a14:useLocalDpi xmlns:a14="http://schemas.microsoft.com/office/drawing/2010/main"/>
              </a:ext>
            </a:extLst>
          </a:blip>
          <a:srcRect/>
          <a:stretch/>
        </p:blipFill>
        <p:spPr>
          <a:xfrm>
            <a:off x="6083808" y="1600200"/>
            <a:ext cx="3054096" cy="3776472"/>
          </a:xfrm>
        </p:spPr>
      </p:pic>
      <p:sp>
        <p:nvSpPr>
          <p:cNvPr id="15" name="Text Placeholder 40">
            <a:extLst>
              <a:ext uri="{FF2B5EF4-FFF2-40B4-BE49-F238E27FC236}">
                <a16:creationId xmlns:a16="http://schemas.microsoft.com/office/drawing/2014/main" id="{1648A31F-2013-41F7-9749-9860BCAFCCCF}"/>
              </a:ext>
            </a:extLst>
          </p:cNvPr>
          <p:cNvSpPr txBox="1">
            <a:spLocks/>
          </p:cNvSpPr>
          <p:nvPr/>
        </p:nvSpPr>
        <p:spPr>
          <a:xfrm>
            <a:off x="268730"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FFFFFF"/>
                </a:solidFill>
                <a:latin typeface="Arial" panose="020B0604020202020204" pitchFamily="34" charset="0"/>
                <a:cs typeface="Arial" panose="020B0604020202020204" pitchFamily="34" charset="0"/>
              </a:rPr>
              <a:t>People</a:t>
            </a:r>
          </a:p>
        </p:txBody>
      </p:sp>
      <p:sp>
        <p:nvSpPr>
          <p:cNvPr id="16" name="Text Placeholder 40">
            <a:extLst>
              <a:ext uri="{FF2B5EF4-FFF2-40B4-BE49-F238E27FC236}">
                <a16:creationId xmlns:a16="http://schemas.microsoft.com/office/drawing/2014/main" id="{91B4B70E-02FC-4D28-BC5A-1A0C537CD981}"/>
              </a:ext>
            </a:extLst>
          </p:cNvPr>
          <p:cNvSpPr txBox="1">
            <a:spLocks/>
          </p:cNvSpPr>
          <p:nvPr/>
        </p:nvSpPr>
        <p:spPr>
          <a:xfrm>
            <a:off x="3376231"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FFFFFF"/>
                </a:solidFill>
                <a:latin typeface="Arial" panose="020B0604020202020204" pitchFamily="34" charset="0"/>
                <a:cs typeface="Arial" panose="020B0604020202020204" pitchFamily="34" charset="0"/>
              </a:rPr>
              <a:t>Products</a:t>
            </a:r>
          </a:p>
        </p:txBody>
      </p:sp>
      <p:sp>
        <p:nvSpPr>
          <p:cNvPr id="17" name="Text Placeholder 40">
            <a:extLst>
              <a:ext uri="{FF2B5EF4-FFF2-40B4-BE49-F238E27FC236}">
                <a16:creationId xmlns:a16="http://schemas.microsoft.com/office/drawing/2014/main" id="{8F1653C2-96AB-4AD2-BF0B-DE503FD786C0}"/>
              </a:ext>
            </a:extLst>
          </p:cNvPr>
          <p:cNvSpPr txBox="1">
            <a:spLocks/>
          </p:cNvSpPr>
          <p:nvPr/>
        </p:nvSpPr>
        <p:spPr>
          <a:xfrm>
            <a:off x="6405946" y="5691503"/>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FFFFFF"/>
                </a:solidFill>
                <a:latin typeface="Arial" panose="020B0604020202020204" pitchFamily="34" charset="0"/>
                <a:cs typeface="Arial" panose="020B0604020202020204" pitchFamily="34" charset="0"/>
              </a:rPr>
              <a:t>Service</a:t>
            </a:r>
          </a:p>
        </p:txBody>
      </p:sp>
      <p:sp>
        <p:nvSpPr>
          <p:cNvPr id="19" name="Text Placeholder 40">
            <a:extLst>
              <a:ext uri="{FF2B5EF4-FFF2-40B4-BE49-F238E27FC236}">
                <a16:creationId xmlns:a16="http://schemas.microsoft.com/office/drawing/2014/main" id="{D4B50852-CD2E-48C2-B906-0AFA445FE725}"/>
              </a:ext>
            </a:extLst>
          </p:cNvPr>
          <p:cNvSpPr txBox="1">
            <a:spLocks/>
          </p:cNvSpPr>
          <p:nvPr/>
        </p:nvSpPr>
        <p:spPr>
          <a:xfrm>
            <a:off x="9460039" y="5691502"/>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rgbClr val="FFFFFF"/>
                </a:solidFill>
                <a:latin typeface="Arial" panose="020B0604020202020204" pitchFamily="34" charset="0"/>
                <a:cs typeface="Arial" panose="020B0604020202020204" pitchFamily="34" charset="0"/>
              </a:rPr>
              <a:t>Marketing</a:t>
            </a:r>
          </a:p>
        </p:txBody>
      </p:sp>
      <p:pic>
        <p:nvPicPr>
          <p:cNvPr id="12" name="Picture 11">
            <a:extLst>
              <a:ext uri="{FF2B5EF4-FFF2-40B4-BE49-F238E27FC236}">
                <a16:creationId xmlns:a16="http://schemas.microsoft.com/office/drawing/2014/main" id="{9369A395-CF0D-48AC-A696-0E659BFD9A5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0642" y="5901291"/>
            <a:ext cx="2341443" cy="1022349"/>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59C081D4-30A7-2593-18DA-F5061C2FA93A}"/>
              </a:ext>
            </a:extLst>
          </p:cNvPr>
          <p:cNvPicPr>
            <a:picLocks noChangeAspect="1"/>
          </p:cNvPicPr>
          <p:nvPr/>
        </p:nvPicPr>
        <p:blipFill>
          <a:blip r:embed="rId8"/>
          <a:stretch>
            <a:fillRect/>
          </a:stretch>
        </p:blipFill>
        <p:spPr>
          <a:xfrm>
            <a:off x="2041650" y="6350590"/>
            <a:ext cx="1148549" cy="235795"/>
          </a:xfrm>
          <a:prstGeom prst="rect">
            <a:avLst/>
          </a:prstGeom>
        </p:spPr>
      </p:pic>
    </p:spTree>
    <p:extLst>
      <p:ext uri="{BB962C8B-B14F-4D97-AF65-F5344CB8AC3E}">
        <p14:creationId xmlns:p14="http://schemas.microsoft.com/office/powerpoint/2010/main" val="2158886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9" name="Picture 2" descr="McDonald's - Wikipedia">
            <a:extLst>
              <a:ext uri="{FF2B5EF4-FFF2-40B4-BE49-F238E27FC236}">
                <a16:creationId xmlns:a16="http://schemas.microsoft.com/office/drawing/2014/main" id="{9F44EC12-56D4-ADBE-5C25-AEB653D79463}"/>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210847" y="1869482"/>
            <a:ext cx="3079447" cy="26945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artoon of a child with pigtails&#10;&#10;Description automatically generated">
            <a:extLst>
              <a:ext uri="{FF2B5EF4-FFF2-40B4-BE49-F238E27FC236}">
                <a16:creationId xmlns:a16="http://schemas.microsoft.com/office/drawing/2014/main" id="{1C874A93-0E81-3CBF-2653-901B2B3AB9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03582" y="1610002"/>
            <a:ext cx="2879600" cy="3358135"/>
          </a:xfrm>
          <a:prstGeom prst="rect">
            <a:avLst/>
          </a:prstGeom>
        </p:spPr>
      </p:pic>
    </p:spTree>
    <p:extLst>
      <p:ext uri="{BB962C8B-B14F-4D97-AF65-F5344CB8AC3E}">
        <p14:creationId xmlns:p14="http://schemas.microsoft.com/office/powerpoint/2010/main" val="2720590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7" name="Picture 8" descr="Apple Logo and symbol, meaning, history, PNG, brand">
            <a:extLst>
              <a:ext uri="{FF2B5EF4-FFF2-40B4-BE49-F238E27FC236}">
                <a16:creationId xmlns:a16="http://schemas.microsoft.com/office/drawing/2014/main" id="{3774C730-E442-F9DF-622F-D4A2AE84F9E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9856" r="17027"/>
          <a:stretch/>
        </p:blipFill>
        <p:spPr bwMode="auto">
          <a:xfrm>
            <a:off x="1253785" y="1961031"/>
            <a:ext cx="2993571" cy="26560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ew-microsoft-logo-SIZED-SQUARE-300x297 - Authy">
            <a:extLst>
              <a:ext uri="{FF2B5EF4-FFF2-40B4-BE49-F238E27FC236}">
                <a16:creationId xmlns:a16="http://schemas.microsoft.com/office/drawing/2014/main" id="{8931228B-B3DE-086E-9D13-C45E43EACD1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851816" y="1958436"/>
            <a:ext cx="3179227" cy="2599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267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9" name="Picture 6" descr="Dunkin' Donuts – Logos Download">
            <a:extLst>
              <a:ext uri="{FF2B5EF4-FFF2-40B4-BE49-F238E27FC236}">
                <a16:creationId xmlns:a16="http://schemas.microsoft.com/office/drawing/2014/main" id="{B234CE52-B098-22F4-7E88-CED00CC5009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28547" y="2365574"/>
            <a:ext cx="3044047" cy="17423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arbucks - Wikipedia">
            <a:extLst>
              <a:ext uri="{FF2B5EF4-FFF2-40B4-BE49-F238E27FC236}">
                <a16:creationId xmlns:a16="http://schemas.microsoft.com/office/drawing/2014/main" id="{B2CC0E58-8C20-DC87-7811-72FC6DDF6728}"/>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8057377" y="1814069"/>
            <a:ext cx="2768103" cy="280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171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7" name="Picture 16" descr="Mercedes-Benz Logo PNG Transparent &amp; SVG Vector - Freebie Supply">
            <a:extLst>
              <a:ext uri="{FF2B5EF4-FFF2-40B4-BE49-F238E27FC236}">
                <a16:creationId xmlns:a16="http://schemas.microsoft.com/office/drawing/2014/main" id="{E4A7999C-A4F5-15FC-1C94-2F00B60CE922}"/>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250280" y="1896840"/>
            <a:ext cx="3064320" cy="30643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 black and blue logo&#10;&#10;Description automatically generated">
            <a:extLst>
              <a:ext uri="{FF2B5EF4-FFF2-40B4-BE49-F238E27FC236}">
                <a16:creationId xmlns:a16="http://schemas.microsoft.com/office/drawing/2014/main" id="{F533A388-07EA-CA38-440A-0896941FFBDC}"/>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7915108" y="1896840"/>
            <a:ext cx="3052642" cy="3052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43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9" name="Picture 2" descr="SaveTheChildren - YouTube">
            <a:extLst>
              <a:ext uri="{FF2B5EF4-FFF2-40B4-BE49-F238E27FC236}">
                <a16:creationId xmlns:a16="http://schemas.microsoft.com/office/drawing/2014/main" id="{D421CD00-A8BB-9733-7BFD-194422DB087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0052" y="1727602"/>
            <a:ext cx="2978275" cy="29782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merican Red Cross of Massachusetts | Medford MA">
            <a:extLst>
              <a:ext uri="{FF2B5EF4-FFF2-40B4-BE49-F238E27FC236}">
                <a16:creationId xmlns:a16="http://schemas.microsoft.com/office/drawing/2014/main" id="{F40A55E8-99B7-60EC-D89B-73DABAAE4C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59642" y="1849821"/>
            <a:ext cx="2963573" cy="273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40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7" name="Picture 6" descr="Multimedia - American Airlines Newsroom">
            <a:extLst>
              <a:ext uri="{FF2B5EF4-FFF2-40B4-BE49-F238E27FC236}">
                <a16:creationId xmlns:a16="http://schemas.microsoft.com/office/drawing/2014/main" id="{766F8530-4AF6-2EA4-E9A6-E89DED47820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81603" y="2301959"/>
            <a:ext cx="2937935" cy="26404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Delta Airlines Logo, symbol, meaning, history, PNG, brand">
            <a:extLst>
              <a:ext uri="{FF2B5EF4-FFF2-40B4-BE49-F238E27FC236}">
                <a16:creationId xmlns:a16="http://schemas.microsoft.com/office/drawing/2014/main" id="{F7A9EEB1-1EE4-B3C0-7649-EF1081C3ACA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9343" r="20166" b="31660"/>
          <a:stretch/>
        </p:blipFill>
        <p:spPr bwMode="auto">
          <a:xfrm>
            <a:off x="7957406" y="2301959"/>
            <a:ext cx="2968046" cy="188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146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9" name="Picture 6" descr="Mastercard - Wikipedia">
            <a:extLst>
              <a:ext uri="{FF2B5EF4-FFF2-40B4-BE49-F238E27FC236}">
                <a16:creationId xmlns:a16="http://schemas.microsoft.com/office/drawing/2014/main" id="{2A56EFFB-D45A-EC74-CEB5-9CBC76140728}"/>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195844" y="2481745"/>
            <a:ext cx="3109453" cy="19135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2F216C9-80F2-54CE-2564-F88EC7A185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69259" y="2344203"/>
            <a:ext cx="3144340" cy="2169594"/>
          </a:xfrm>
          <a:prstGeom prst="rect">
            <a:avLst/>
          </a:prstGeom>
        </p:spPr>
      </p:pic>
    </p:spTree>
    <p:extLst>
      <p:ext uri="{BB962C8B-B14F-4D97-AF65-F5344CB8AC3E}">
        <p14:creationId xmlns:p14="http://schemas.microsoft.com/office/powerpoint/2010/main" val="44674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9" name="Picture 10" descr="Netflix logo transparent PNG 22101069 PNG">
            <a:extLst>
              <a:ext uri="{FF2B5EF4-FFF2-40B4-BE49-F238E27FC236}">
                <a16:creationId xmlns:a16="http://schemas.microsoft.com/office/drawing/2014/main" id="{17D19D8F-56C2-09B0-87CB-E4C44C9EA3D7}"/>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207759" y="1724156"/>
            <a:ext cx="3080925" cy="30809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blue square with a smile&#10;&#10;Description automatically generated">
            <a:extLst>
              <a:ext uri="{FF2B5EF4-FFF2-40B4-BE49-F238E27FC236}">
                <a16:creationId xmlns:a16="http://schemas.microsoft.com/office/drawing/2014/main" id="{E2436848-A57B-B27D-E9FC-43A9152C36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01489" y="1821069"/>
            <a:ext cx="2879880" cy="2887098"/>
          </a:xfrm>
          <a:prstGeom prst="rect">
            <a:avLst/>
          </a:prstGeom>
        </p:spPr>
      </p:pic>
    </p:spTree>
    <p:extLst>
      <p:ext uri="{BB962C8B-B14F-4D97-AF65-F5344CB8AC3E}">
        <p14:creationId xmlns:p14="http://schemas.microsoft.com/office/powerpoint/2010/main" val="3971584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AutoShape 3"/>
          <p:cNvSpPr/>
          <p:nvPr/>
        </p:nvSpPr>
        <p:spPr>
          <a:xfrm>
            <a:off x="4132566" y="759732"/>
            <a:ext cx="6982445" cy="7743"/>
          </a:xfrm>
          <a:prstGeom prst="line">
            <a:avLst/>
          </a:prstGeom>
          <a:ln w="28575" cap="flat">
            <a:solidFill>
              <a:srgbClr val="00FFFF"/>
            </a:solidFill>
            <a:prstDash val="solid"/>
            <a:headEnd type="none" w="sm" len="sm"/>
            <a:tailEnd type="oval" w="lg" len="lg"/>
          </a:ln>
        </p:spPr>
        <p:txBody>
          <a:bodyPr/>
          <a:lstStyle/>
          <a:p>
            <a:endParaRPr lang="en-US"/>
          </a:p>
        </p:txBody>
      </p:sp>
      <p:sp>
        <p:nvSpPr>
          <p:cNvPr id="4" name="AutoShape 4"/>
          <p:cNvSpPr/>
          <p:nvPr/>
        </p:nvSpPr>
        <p:spPr>
          <a:xfrm>
            <a:off x="4110794" y="6052618"/>
            <a:ext cx="6982446" cy="21433"/>
          </a:xfrm>
          <a:prstGeom prst="line">
            <a:avLst/>
          </a:prstGeom>
          <a:ln w="28575" cap="flat">
            <a:solidFill>
              <a:srgbClr val="00FFFF"/>
            </a:solidFill>
            <a:prstDash val="solid"/>
            <a:headEnd type="none" w="sm" len="sm"/>
            <a:tailEnd type="oval" w="lg" len="lg"/>
          </a:ln>
        </p:spPr>
        <p:txBody>
          <a:bodyPr/>
          <a:lstStyle/>
          <a:p>
            <a:endParaRPr lang="en-US"/>
          </a:p>
        </p:txBody>
      </p:sp>
      <p:grpSp>
        <p:nvGrpSpPr>
          <p:cNvPr id="5" name="Group 5"/>
          <p:cNvGrpSpPr/>
          <p:nvPr/>
        </p:nvGrpSpPr>
        <p:grpSpPr>
          <a:xfrm>
            <a:off x="685800" y="685800"/>
            <a:ext cx="4129542"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grpSp>
        <p:nvGrpSpPr>
          <p:cNvPr id="11" name="Group 11"/>
          <p:cNvGrpSpPr/>
          <p:nvPr/>
        </p:nvGrpSpPr>
        <p:grpSpPr>
          <a:xfrm>
            <a:off x="7376658" y="685800"/>
            <a:ext cx="4129542" cy="5486400"/>
            <a:chOff x="0" y="0"/>
            <a:chExt cx="8259084" cy="10972800"/>
          </a:xfrm>
        </p:grpSpPr>
        <p:sp>
          <p:nvSpPr>
            <p:cNvPr id="12" name="Freeform 12"/>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sp>
          <p:nvSpPr>
            <p:cNvPr id="13" name="Freeform 13"/>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endParaRPr lang="en-US"/>
            </a:p>
          </p:txBody>
        </p:sp>
        <p:grpSp>
          <p:nvGrpSpPr>
            <p:cNvPr id="14" name="Group 14"/>
            <p:cNvGrpSpPr/>
            <p:nvPr/>
          </p:nvGrpSpPr>
          <p:grpSpPr>
            <a:xfrm>
              <a:off x="950315" y="947077"/>
              <a:ext cx="6358454" cy="9078647"/>
              <a:chOff x="0" y="0"/>
              <a:chExt cx="1255991" cy="1793313"/>
            </a:xfrm>
          </p:grpSpPr>
          <p:sp>
            <p:nvSpPr>
              <p:cNvPr id="15" name="Freeform 15"/>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endParaRPr lang="en-US"/>
              </a:p>
            </p:txBody>
          </p:sp>
          <p:sp>
            <p:nvSpPr>
              <p:cNvPr id="16" name="TextBox 16"/>
              <p:cNvSpPr txBox="1"/>
              <p:nvPr/>
            </p:nvSpPr>
            <p:spPr>
              <a:xfrm>
                <a:off x="0" y="-28575"/>
                <a:ext cx="812800" cy="841375"/>
              </a:xfrm>
              <a:prstGeom prst="rect">
                <a:avLst/>
              </a:prstGeom>
            </p:spPr>
            <p:txBody>
              <a:bodyPr lIns="33867" tIns="33867" rIns="33867" bIns="33867" rtlCol="0" anchor="ctr"/>
              <a:lstStyle/>
              <a:p>
                <a:pPr algn="ctr">
                  <a:lnSpc>
                    <a:spcPts val="1577"/>
                  </a:lnSpc>
                </a:pPr>
                <a:endParaRPr sz="1200"/>
              </a:p>
            </p:txBody>
          </p:sp>
        </p:grpSp>
      </p:grpSp>
      <p:pic>
        <p:nvPicPr>
          <p:cNvPr id="17" name="Picture 4" descr="PlayStation Logo and symbol, meaning, history, PNG, brand">
            <a:extLst>
              <a:ext uri="{FF2B5EF4-FFF2-40B4-BE49-F238E27FC236}">
                <a16:creationId xmlns:a16="http://schemas.microsoft.com/office/drawing/2014/main" id="{F42FED5E-62A0-A9B6-3052-8EF48AA98126}"/>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252981" y="2473242"/>
            <a:ext cx="2995179" cy="1677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Free download Nintendo Switch logo | Nintendo switch, Nintendo, Nintendo  logo">
            <a:extLst>
              <a:ext uri="{FF2B5EF4-FFF2-40B4-BE49-F238E27FC236}">
                <a16:creationId xmlns:a16="http://schemas.microsoft.com/office/drawing/2014/main" id="{FF864A9C-B027-208F-FE85-2C69A5173D4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01066" y="2214626"/>
            <a:ext cx="3080726" cy="2004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286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7B27-EE0B-4505-96B2-0A65EFAC322F}"/>
              </a:ext>
            </a:extLst>
          </p:cNvPr>
          <p:cNvSpPr>
            <a:spLocks noGrp="1"/>
          </p:cNvSpPr>
          <p:nvPr>
            <p:ph type="title"/>
          </p:nvPr>
        </p:nvSpPr>
        <p:spPr/>
        <p:txBody>
          <a:bodyPr/>
          <a:lstStyle/>
          <a:p>
            <a:r>
              <a:rPr lang="en-US">
                <a:latin typeface="Roboto" panose="02000000000000000000" pitchFamily="2" charset="0"/>
                <a:ea typeface="Roboto" panose="02000000000000000000" pitchFamily="2" charset="0"/>
              </a:rPr>
              <a:t>Accountants work in all types of organizations</a:t>
            </a:r>
          </a:p>
        </p:txBody>
      </p:sp>
      <p:grpSp>
        <p:nvGrpSpPr>
          <p:cNvPr id="25" name="Group 24">
            <a:extLst>
              <a:ext uri="{FF2B5EF4-FFF2-40B4-BE49-F238E27FC236}">
                <a16:creationId xmlns:a16="http://schemas.microsoft.com/office/drawing/2014/main" id="{98F5A302-D10A-4C5C-BA6A-1D5DC964D32D}"/>
              </a:ext>
            </a:extLst>
          </p:cNvPr>
          <p:cNvGrpSpPr/>
          <p:nvPr/>
        </p:nvGrpSpPr>
        <p:grpSpPr>
          <a:xfrm>
            <a:off x="133037" y="2184400"/>
            <a:ext cx="1736616" cy="4082115"/>
            <a:chOff x="247337" y="2373640"/>
            <a:chExt cx="1473700" cy="3892875"/>
          </a:xfrm>
        </p:grpSpPr>
        <p:sp>
          <p:nvSpPr>
            <p:cNvPr id="4" name="Freeform: Shape 3">
              <a:extLst>
                <a:ext uri="{FF2B5EF4-FFF2-40B4-BE49-F238E27FC236}">
                  <a16:creationId xmlns:a16="http://schemas.microsoft.com/office/drawing/2014/main" id="{E8D5CE97-1203-4CAB-9036-9BED73C9C412}"/>
                </a:ext>
              </a:extLst>
            </p:cNvPr>
            <p:cNvSpPr/>
            <p:nvPr/>
          </p:nvSpPr>
          <p:spPr>
            <a:xfrm>
              <a:off x="2473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Entrepreneur/</a:t>
              </a:r>
              <a:br>
                <a:rPr lang="en-US" sz="1400" kern="1200"/>
              </a:br>
              <a:r>
                <a:rPr lang="en-US" sz="1400" kern="1200"/>
                <a:t>Start-Ups</a:t>
              </a:r>
            </a:p>
          </p:txBody>
        </p:sp>
        <p:sp>
          <p:nvSpPr>
            <p:cNvPr id="6" name="Freeform: Shape 5">
              <a:extLst>
                <a:ext uri="{FF2B5EF4-FFF2-40B4-BE49-F238E27FC236}">
                  <a16:creationId xmlns:a16="http://schemas.microsoft.com/office/drawing/2014/main" id="{B926541C-BD77-4C31-99A5-22DE2FF00FBA}"/>
                </a:ext>
              </a:extLst>
            </p:cNvPr>
            <p:cNvSpPr/>
            <p:nvPr/>
          </p:nvSpPr>
          <p:spPr>
            <a:xfrm>
              <a:off x="247337" y="2973256"/>
              <a:ext cx="1473700" cy="3293259"/>
            </a:xfrm>
            <a:custGeom>
              <a:avLst/>
              <a:gdLst>
                <a:gd name="connsiteX0" fmla="*/ 0 w 1473700"/>
                <a:gd name="connsiteY0" fmla="*/ 0 h 3293259"/>
                <a:gd name="connsiteX1" fmla="*/ 1473700 w 1473700"/>
                <a:gd name="connsiteY1" fmla="*/ 0 h 3293259"/>
                <a:gd name="connsiteX2" fmla="*/ 1473700 w 1473700"/>
                <a:gd name="connsiteY2" fmla="*/ 3293259 h 3293259"/>
                <a:gd name="connsiteX3" fmla="*/ 0 w 1473700"/>
                <a:gd name="connsiteY3" fmla="*/ 3293259 h 3293259"/>
                <a:gd name="connsiteX4" fmla="*/ 0 w 1473700"/>
                <a:gd name="connsiteY4" fmla="*/ 0 h 32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3259">
                  <a:moveTo>
                    <a:pt x="0" y="0"/>
                  </a:moveTo>
                  <a:lnTo>
                    <a:pt x="1473700" y="0"/>
                  </a:lnTo>
                  <a:lnTo>
                    <a:pt x="1473700" y="3293259"/>
                  </a:lnTo>
                  <a:lnTo>
                    <a:pt x="0" y="3293259"/>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b="0" kern="1200"/>
            </a:p>
            <a:p>
              <a:pPr marL="285750" lvl="1" indent="-285750" algn="l" defTabSz="2844800">
                <a:lnSpc>
                  <a:spcPct val="90000"/>
                </a:lnSpc>
                <a:spcBef>
                  <a:spcPct val="0"/>
                </a:spcBef>
                <a:spcAft>
                  <a:spcPct val="15000"/>
                </a:spcAft>
                <a:buChar char="•"/>
              </a:pPr>
              <a:endParaRPr lang="en-US" sz="6400" b="1" kern="1200"/>
            </a:p>
          </p:txBody>
        </p:sp>
      </p:grpSp>
      <p:grpSp>
        <p:nvGrpSpPr>
          <p:cNvPr id="24" name="Group 23">
            <a:extLst>
              <a:ext uri="{FF2B5EF4-FFF2-40B4-BE49-F238E27FC236}">
                <a16:creationId xmlns:a16="http://schemas.microsoft.com/office/drawing/2014/main" id="{A7378511-F418-4A4F-98A9-EC1BEE4AF54F}"/>
              </a:ext>
            </a:extLst>
          </p:cNvPr>
          <p:cNvGrpSpPr/>
          <p:nvPr/>
        </p:nvGrpSpPr>
        <p:grpSpPr>
          <a:xfrm>
            <a:off x="2113860" y="2184400"/>
            <a:ext cx="1736616" cy="4073037"/>
            <a:chOff x="1927356" y="2373931"/>
            <a:chExt cx="1476131" cy="3883506"/>
          </a:xfrm>
        </p:grpSpPr>
        <p:sp>
          <p:nvSpPr>
            <p:cNvPr id="8" name="Freeform: Shape 7">
              <a:extLst>
                <a:ext uri="{FF2B5EF4-FFF2-40B4-BE49-F238E27FC236}">
                  <a16:creationId xmlns:a16="http://schemas.microsoft.com/office/drawing/2014/main" id="{A4C4E723-EDD3-4B26-BB92-6641018A71C2}"/>
                </a:ext>
              </a:extLst>
            </p:cNvPr>
            <p:cNvSpPr/>
            <p:nvPr/>
          </p:nvSpPr>
          <p:spPr>
            <a:xfrm>
              <a:off x="1927356"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1282147"/>
                <a:satOff val="1368"/>
                <a:lumOff val="425"/>
                <a:alphaOff val="0"/>
              </a:schemeClr>
            </a:lnRef>
            <a:fillRef idx="1">
              <a:schemeClr val="accent2">
                <a:hueOff val="1282147"/>
                <a:satOff val="1368"/>
                <a:lumOff val="425"/>
                <a:alphaOff val="0"/>
              </a:schemeClr>
            </a:fillRef>
            <a:effectRef idx="0">
              <a:schemeClr val="accent2">
                <a:hueOff val="1282147"/>
                <a:satOff val="1368"/>
                <a:lumOff val="425"/>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Nonprofits</a:t>
              </a:r>
            </a:p>
          </p:txBody>
        </p:sp>
        <p:sp>
          <p:nvSpPr>
            <p:cNvPr id="9" name="Freeform: Shape 8">
              <a:extLst>
                <a:ext uri="{FF2B5EF4-FFF2-40B4-BE49-F238E27FC236}">
                  <a16:creationId xmlns:a16="http://schemas.microsoft.com/office/drawing/2014/main" id="{6B090EFA-2E1A-43D4-AB55-E5D38E75C14E}"/>
                </a:ext>
              </a:extLst>
            </p:cNvPr>
            <p:cNvSpPr/>
            <p:nvPr/>
          </p:nvSpPr>
          <p:spPr>
            <a:xfrm>
              <a:off x="1929787" y="2965001"/>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1341026"/>
                <a:satOff val="2369"/>
                <a:lumOff val="218"/>
                <a:alphaOff val="0"/>
              </a:schemeClr>
            </a:lnRef>
            <a:fillRef idx="1">
              <a:schemeClr val="accent2">
                <a:tint val="40000"/>
                <a:alpha val="90000"/>
                <a:hueOff val="1341026"/>
                <a:satOff val="2369"/>
                <a:lumOff val="218"/>
                <a:alphaOff val="0"/>
              </a:schemeClr>
            </a:fillRef>
            <a:effectRef idx="0">
              <a:schemeClr val="accent2">
                <a:tint val="40000"/>
                <a:alpha val="90000"/>
                <a:hueOff val="1341026"/>
                <a:satOff val="2369"/>
                <a:lumOff val="21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a:p>
          </p:txBody>
        </p:sp>
      </p:grpSp>
      <p:grpSp>
        <p:nvGrpSpPr>
          <p:cNvPr id="22" name="Group 21">
            <a:extLst>
              <a:ext uri="{FF2B5EF4-FFF2-40B4-BE49-F238E27FC236}">
                <a16:creationId xmlns:a16="http://schemas.microsoft.com/office/drawing/2014/main" id="{EA90EC7E-8CF8-45B4-B4FA-EA4F5C97B9E8}"/>
              </a:ext>
            </a:extLst>
          </p:cNvPr>
          <p:cNvGrpSpPr/>
          <p:nvPr/>
        </p:nvGrpSpPr>
        <p:grpSpPr>
          <a:xfrm>
            <a:off x="6078070" y="2184400"/>
            <a:ext cx="1733600" cy="4066263"/>
            <a:chOff x="5286115" y="2373931"/>
            <a:chExt cx="1474977" cy="3876732"/>
          </a:xfrm>
        </p:grpSpPr>
        <p:sp>
          <p:nvSpPr>
            <p:cNvPr id="12" name="Freeform: Shape 11">
              <a:extLst>
                <a:ext uri="{FF2B5EF4-FFF2-40B4-BE49-F238E27FC236}">
                  <a16:creationId xmlns:a16="http://schemas.microsoft.com/office/drawing/2014/main" id="{531F040B-A748-4B62-BB5F-617926ACEBE0}"/>
                </a:ext>
              </a:extLst>
            </p:cNvPr>
            <p:cNvSpPr/>
            <p:nvPr/>
          </p:nvSpPr>
          <p:spPr>
            <a:xfrm>
              <a:off x="5287392"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3846440"/>
                <a:satOff val="4103"/>
                <a:lumOff val="1275"/>
                <a:alphaOff val="0"/>
              </a:schemeClr>
            </a:lnRef>
            <a:fillRef idx="1">
              <a:schemeClr val="accent2">
                <a:hueOff val="3846440"/>
                <a:satOff val="4103"/>
                <a:lumOff val="1275"/>
                <a:alphaOff val="0"/>
              </a:schemeClr>
            </a:fillRef>
            <a:effectRef idx="0">
              <a:schemeClr val="accent2">
                <a:hueOff val="3846440"/>
                <a:satOff val="4103"/>
                <a:lumOff val="1275"/>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Governments</a:t>
              </a:r>
            </a:p>
          </p:txBody>
        </p:sp>
        <p:sp>
          <p:nvSpPr>
            <p:cNvPr id="13" name="Freeform: Shape 12">
              <a:extLst>
                <a:ext uri="{FF2B5EF4-FFF2-40B4-BE49-F238E27FC236}">
                  <a16:creationId xmlns:a16="http://schemas.microsoft.com/office/drawing/2014/main" id="{C13FBF25-BEE7-478F-9AF3-F5152436D673}"/>
                </a:ext>
              </a:extLst>
            </p:cNvPr>
            <p:cNvSpPr/>
            <p:nvPr/>
          </p:nvSpPr>
          <p:spPr>
            <a:xfrm>
              <a:off x="5286115"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4023077"/>
                <a:satOff val="7106"/>
                <a:lumOff val="653"/>
                <a:alphaOff val="0"/>
              </a:schemeClr>
            </a:lnRef>
            <a:fillRef idx="1">
              <a:schemeClr val="accent2">
                <a:tint val="40000"/>
                <a:alpha val="90000"/>
                <a:hueOff val="4023077"/>
                <a:satOff val="7106"/>
                <a:lumOff val="653"/>
                <a:alphaOff val="0"/>
              </a:schemeClr>
            </a:fillRef>
            <a:effectRef idx="0">
              <a:schemeClr val="accent2">
                <a:tint val="40000"/>
                <a:alpha val="90000"/>
                <a:hueOff val="4023077"/>
                <a:satOff val="7106"/>
                <a:lumOff val="653"/>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a:p>
            <a:p>
              <a:pPr marL="285750" lvl="1" indent="-285750" algn="l" defTabSz="2844800">
                <a:lnSpc>
                  <a:spcPct val="90000"/>
                </a:lnSpc>
                <a:spcBef>
                  <a:spcPct val="0"/>
                </a:spcBef>
                <a:spcAft>
                  <a:spcPct val="15000"/>
                </a:spcAft>
                <a:buChar char="•"/>
              </a:pPr>
              <a:endParaRPr lang="en-US" sz="6400" kern="1200"/>
            </a:p>
          </p:txBody>
        </p:sp>
      </p:grpSp>
      <p:grpSp>
        <p:nvGrpSpPr>
          <p:cNvPr id="21" name="Group 20">
            <a:extLst>
              <a:ext uri="{FF2B5EF4-FFF2-40B4-BE49-F238E27FC236}">
                <a16:creationId xmlns:a16="http://schemas.microsoft.com/office/drawing/2014/main" id="{7E061AC4-A4EE-4D1A-876D-4FAB4AEF2823}"/>
              </a:ext>
            </a:extLst>
          </p:cNvPr>
          <p:cNvGrpSpPr/>
          <p:nvPr/>
        </p:nvGrpSpPr>
        <p:grpSpPr>
          <a:xfrm>
            <a:off x="8060169" y="2184400"/>
            <a:ext cx="1732099" cy="4065972"/>
            <a:chOff x="6936349" y="2373640"/>
            <a:chExt cx="1476488" cy="3876732"/>
          </a:xfrm>
        </p:grpSpPr>
        <p:sp>
          <p:nvSpPr>
            <p:cNvPr id="16" name="Freeform: Shape 15">
              <a:extLst>
                <a:ext uri="{FF2B5EF4-FFF2-40B4-BE49-F238E27FC236}">
                  <a16:creationId xmlns:a16="http://schemas.microsoft.com/office/drawing/2014/main" id="{09E8BAC4-DCCF-4D74-A798-70FA48B14807}"/>
                </a:ext>
              </a:extLst>
            </p:cNvPr>
            <p:cNvSpPr/>
            <p:nvPr/>
          </p:nvSpPr>
          <p:spPr>
            <a:xfrm>
              <a:off x="69391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6410733"/>
                <a:satOff val="6838"/>
                <a:lumOff val="2126"/>
                <a:alphaOff val="0"/>
              </a:schemeClr>
            </a:lnRef>
            <a:fillRef idx="1">
              <a:schemeClr val="accent2">
                <a:hueOff val="6410733"/>
                <a:satOff val="6838"/>
                <a:lumOff val="2126"/>
                <a:alphaOff val="0"/>
              </a:schemeClr>
            </a:fillRef>
            <a:effectRef idx="0">
              <a:schemeClr val="accent2">
                <a:hueOff val="6410733"/>
                <a:satOff val="6838"/>
                <a:lumOff val="2126"/>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a:t>Sports &amp; Entertainment</a:t>
              </a:r>
              <a:endParaRPr lang="en-US"/>
            </a:p>
          </p:txBody>
        </p:sp>
        <p:sp>
          <p:nvSpPr>
            <p:cNvPr id="17" name="Freeform: Shape 16">
              <a:extLst>
                <a:ext uri="{FF2B5EF4-FFF2-40B4-BE49-F238E27FC236}">
                  <a16:creationId xmlns:a16="http://schemas.microsoft.com/office/drawing/2014/main" id="{1537AEDC-6C6A-4DB5-BB2C-353FD6C3EBCA}"/>
                </a:ext>
              </a:extLst>
            </p:cNvPr>
            <p:cNvSpPr/>
            <p:nvPr/>
          </p:nvSpPr>
          <p:spPr>
            <a:xfrm>
              <a:off x="6936349" y="2957936"/>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6705128"/>
                <a:satOff val="11843"/>
                <a:lumOff val="1088"/>
                <a:alphaOff val="0"/>
              </a:schemeClr>
            </a:lnRef>
            <a:fillRef idx="1">
              <a:schemeClr val="accent2">
                <a:tint val="40000"/>
                <a:alpha val="90000"/>
                <a:hueOff val="6705128"/>
                <a:satOff val="11843"/>
                <a:lumOff val="1088"/>
                <a:alphaOff val="0"/>
              </a:schemeClr>
            </a:fillRef>
            <a:effectRef idx="0">
              <a:schemeClr val="accent2">
                <a:tint val="40000"/>
                <a:alpha val="90000"/>
                <a:hueOff val="6705128"/>
                <a:satOff val="11843"/>
                <a:lumOff val="108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a:p>
          </p:txBody>
        </p:sp>
      </p:grpSp>
      <p:grpSp>
        <p:nvGrpSpPr>
          <p:cNvPr id="20" name="Group 19">
            <a:extLst>
              <a:ext uri="{FF2B5EF4-FFF2-40B4-BE49-F238E27FC236}">
                <a16:creationId xmlns:a16="http://schemas.microsoft.com/office/drawing/2014/main" id="{2C7A6942-655D-4586-BC28-1731B37ABC36}"/>
              </a:ext>
            </a:extLst>
          </p:cNvPr>
          <p:cNvGrpSpPr/>
          <p:nvPr/>
        </p:nvGrpSpPr>
        <p:grpSpPr>
          <a:xfrm>
            <a:off x="10043781" y="2184400"/>
            <a:ext cx="2033919" cy="4065972"/>
            <a:chOff x="10158081" y="2395654"/>
            <a:chExt cx="1668071" cy="3870861"/>
          </a:xfrm>
        </p:grpSpPr>
        <p:sp>
          <p:nvSpPr>
            <p:cNvPr id="18" name="Freeform: Shape 17">
              <a:extLst>
                <a:ext uri="{FF2B5EF4-FFF2-40B4-BE49-F238E27FC236}">
                  <a16:creationId xmlns:a16="http://schemas.microsoft.com/office/drawing/2014/main" id="{84D1C554-B17C-4F7B-B552-1AF6FD756566}"/>
                </a:ext>
              </a:extLst>
            </p:cNvPr>
            <p:cNvSpPr/>
            <p:nvPr/>
          </p:nvSpPr>
          <p:spPr>
            <a:xfrm>
              <a:off x="10158837" y="2395654"/>
              <a:ext cx="1667315" cy="589480"/>
            </a:xfrm>
            <a:custGeom>
              <a:avLst/>
              <a:gdLst>
                <a:gd name="connsiteX0" fmla="*/ 0 w 1667315"/>
                <a:gd name="connsiteY0" fmla="*/ 0 h 589480"/>
                <a:gd name="connsiteX1" fmla="*/ 1667315 w 1667315"/>
                <a:gd name="connsiteY1" fmla="*/ 0 h 589480"/>
                <a:gd name="connsiteX2" fmla="*/ 1667315 w 1667315"/>
                <a:gd name="connsiteY2" fmla="*/ 589480 h 589480"/>
                <a:gd name="connsiteX3" fmla="*/ 0 w 1667315"/>
                <a:gd name="connsiteY3" fmla="*/ 589480 h 589480"/>
                <a:gd name="connsiteX4" fmla="*/ 0 w 1667315"/>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315" h="589480">
                  <a:moveTo>
                    <a:pt x="0" y="0"/>
                  </a:moveTo>
                  <a:lnTo>
                    <a:pt x="1667315" y="0"/>
                  </a:lnTo>
                  <a:lnTo>
                    <a:pt x="1667315" y="589480"/>
                  </a:lnTo>
                  <a:lnTo>
                    <a:pt x="0" y="589480"/>
                  </a:lnTo>
                  <a:lnTo>
                    <a:pt x="0" y="0"/>
                  </a:lnTo>
                  <a:close/>
                </a:path>
              </a:pathLst>
            </a:custGeom>
          </p:spPr>
          <p:style>
            <a:lnRef idx="2">
              <a:schemeClr val="accent2">
                <a:hueOff val="7692880"/>
                <a:satOff val="8205"/>
                <a:lumOff val="2551"/>
                <a:alphaOff val="0"/>
              </a:schemeClr>
            </a:lnRef>
            <a:fillRef idx="1">
              <a:schemeClr val="accent2">
                <a:hueOff val="7692880"/>
                <a:satOff val="8205"/>
                <a:lumOff val="2551"/>
                <a:alphaOff val="0"/>
              </a:schemeClr>
            </a:fillRef>
            <a:effectRef idx="0">
              <a:schemeClr val="accent2">
                <a:hueOff val="7692880"/>
                <a:satOff val="8205"/>
                <a:lumOff val="2551"/>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300">
                <a:lnSpc>
                  <a:spcPct val="90000"/>
                </a:lnSpc>
                <a:spcBef>
                  <a:spcPct val="0"/>
                </a:spcBef>
                <a:spcAft>
                  <a:spcPct val="35000"/>
                </a:spcAft>
              </a:pPr>
              <a:r>
                <a:rPr lang="en-US" sz="1400" kern="1200"/>
                <a:t>Accounting &amp; </a:t>
              </a:r>
              <a:br>
                <a:rPr lang="en-US" sz="1400"/>
              </a:br>
              <a:r>
                <a:rPr lang="en-US" sz="1400" kern="1200"/>
                <a:t>Consulting Firms</a:t>
              </a:r>
            </a:p>
          </p:txBody>
        </p:sp>
        <p:sp>
          <p:nvSpPr>
            <p:cNvPr id="19" name="Freeform: Shape 18">
              <a:extLst>
                <a:ext uri="{FF2B5EF4-FFF2-40B4-BE49-F238E27FC236}">
                  <a16:creationId xmlns:a16="http://schemas.microsoft.com/office/drawing/2014/main" id="{291FC2DF-CE01-4FF5-A1FB-2AC2795BA262}"/>
                </a:ext>
              </a:extLst>
            </p:cNvPr>
            <p:cNvSpPr/>
            <p:nvPr/>
          </p:nvSpPr>
          <p:spPr>
            <a:xfrm>
              <a:off x="10158081" y="2974079"/>
              <a:ext cx="1664677" cy="3292436"/>
            </a:xfrm>
            <a:custGeom>
              <a:avLst/>
              <a:gdLst>
                <a:gd name="connsiteX0" fmla="*/ 0 w 1664677"/>
                <a:gd name="connsiteY0" fmla="*/ 0 h 3343485"/>
                <a:gd name="connsiteX1" fmla="*/ 1664677 w 1664677"/>
                <a:gd name="connsiteY1" fmla="*/ 0 h 3343485"/>
                <a:gd name="connsiteX2" fmla="*/ 1664677 w 1664677"/>
                <a:gd name="connsiteY2" fmla="*/ 3343485 h 3343485"/>
                <a:gd name="connsiteX3" fmla="*/ 0 w 1664677"/>
                <a:gd name="connsiteY3" fmla="*/ 3343485 h 3343485"/>
                <a:gd name="connsiteX4" fmla="*/ 0 w 1664677"/>
                <a:gd name="connsiteY4" fmla="*/ 0 h 334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677" h="3343485">
                  <a:moveTo>
                    <a:pt x="0" y="0"/>
                  </a:moveTo>
                  <a:lnTo>
                    <a:pt x="1664677" y="0"/>
                  </a:lnTo>
                  <a:lnTo>
                    <a:pt x="1664677" y="3343485"/>
                  </a:lnTo>
                  <a:lnTo>
                    <a:pt x="0" y="3343485"/>
                  </a:lnTo>
                  <a:lnTo>
                    <a:pt x="0" y="0"/>
                  </a:lnTo>
                  <a:close/>
                </a:path>
              </a:pathLst>
            </a:custGeom>
          </p:spPr>
          <p:style>
            <a:lnRef idx="2">
              <a:schemeClr val="accent2">
                <a:tint val="40000"/>
                <a:alpha val="90000"/>
                <a:hueOff val="8046153"/>
                <a:satOff val="14212"/>
                <a:lumOff val="1305"/>
                <a:alphaOff val="0"/>
              </a:schemeClr>
            </a:lnRef>
            <a:fillRef idx="1">
              <a:schemeClr val="accent2">
                <a:tint val="40000"/>
                <a:alpha val="90000"/>
                <a:hueOff val="8046153"/>
                <a:satOff val="14212"/>
                <a:lumOff val="1305"/>
                <a:alphaOff val="0"/>
              </a:schemeClr>
            </a:fillRef>
            <a:effectRef idx="0">
              <a:schemeClr val="accent2">
                <a:tint val="40000"/>
                <a:alpha val="90000"/>
                <a:hueOff val="8046153"/>
                <a:satOff val="14212"/>
                <a:lumOff val="130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a:p>
          </p:txBody>
        </p:sp>
      </p:grpSp>
      <p:grpSp>
        <p:nvGrpSpPr>
          <p:cNvPr id="23" name="Group 22">
            <a:extLst>
              <a:ext uri="{FF2B5EF4-FFF2-40B4-BE49-F238E27FC236}">
                <a16:creationId xmlns:a16="http://schemas.microsoft.com/office/drawing/2014/main" id="{0316634C-2D2F-4C02-AF72-F99787991C76}"/>
              </a:ext>
            </a:extLst>
          </p:cNvPr>
          <p:cNvGrpSpPr/>
          <p:nvPr/>
        </p:nvGrpSpPr>
        <p:grpSpPr>
          <a:xfrm>
            <a:off x="4097114" y="2184400"/>
            <a:ext cx="1733756" cy="4066263"/>
            <a:chOff x="3607374" y="2373931"/>
            <a:chExt cx="1473833" cy="3876732"/>
          </a:xfrm>
        </p:grpSpPr>
        <p:sp>
          <p:nvSpPr>
            <p:cNvPr id="10" name="Freeform: Shape 9">
              <a:extLst>
                <a:ext uri="{FF2B5EF4-FFF2-40B4-BE49-F238E27FC236}">
                  <a16:creationId xmlns:a16="http://schemas.microsoft.com/office/drawing/2014/main" id="{449B0636-151A-4882-9A71-929167E59E2F}"/>
                </a:ext>
              </a:extLst>
            </p:cNvPr>
            <p:cNvSpPr/>
            <p:nvPr/>
          </p:nvSpPr>
          <p:spPr>
            <a:xfrm>
              <a:off x="3607374"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2564293"/>
                <a:satOff val="2735"/>
                <a:lumOff val="850"/>
                <a:alphaOff val="0"/>
              </a:schemeClr>
            </a:lnRef>
            <a:fillRef idx="1">
              <a:schemeClr val="accent2">
                <a:hueOff val="2564293"/>
                <a:satOff val="2735"/>
                <a:lumOff val="850"/>
                <a:alphaOff val="0"/>
              </a:schemeClr>
            </a:fillRef>
            <a:effectRef idx="0">
              <a:schemeClr val="accent2">
                <a:hueOff val="2564293"/>
                <a:satOff val="2735"/>
                <a:lumOff val="850"/>
                <a:alphaOff val="0"/>
              </a:schemeClr>
            </a:effectRef>
            <a:fontRef idx="minor">
              <a:schemeClr val="lt1"/>
            </a:fontRef>
          </p:style>
          <p:txBody>
            <a:bodyPr spcFirstLastPara="0" vert="horz" wrap="square" lIns="99568" tIns="56896" rIns="99568" bIns="56896" numCol="1" spcCol="1270" anchor="ctr" anchorCtr="0">
              <a:noAutofit/>
            </a:bodyPr>
            <a:lstStyle/>
            <a:p>
              <a:pPr algn="ctr" defTabSz="622300">
                <a:lnSpc>
                  <a:spcPct val="90000"/>
                </a:lnSpc>
                <a:spcBef>
                  <a:spcPct val="0"/>
                </a:spcBef>
                <a:spcAft>
                  <a:spcPct val="35000"/>
                </a:spcAft>
              </a:pPr>
              <a:r>
                <a:rPr lang="en-US" sz="1400"/>
                <a:t>Companies of all Sizes</a:t>
              </a:r>
              <a:endParaRPr lang="en-US" sz="1400" kern="1200"/>
            </a:p>
          </p:txBody>
        </p:sp>
        <p:sp>
          <p:nvSpPr>
            <p:cNvPr id="11" name="Freeform: Shape 10">
              <a:extLst>
                <a:ext uri="{FF2B5EF4-FFF2-40B4-BE49-F238E27FC236}">
                  <a16:creationId xmlns:a16="http://schemas.microsoft.com/office/drawing/2014/main" id="{08820A47-A19A-4133-BC4B-0A366399A484}"/>
                </a:ext>
              </a:extLst>
            </p:cNvPr>
            <p:cNvSpPr/>
            <p:nvPr/>
          </p:nvSpPr>
          <p:spPr>
            <a:xfrm>
              <a:off x="3607507"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2682051"/>
                <a:satOff val="4737"/>
                <a:lumOff val="435"/>
                <a:alphaOff val="0"/>
              </a:schemeClr>
            </a:lnRef>
            <a:fillRef idx="1">
              <a:schemeClr val="accent2">
                <a:tint val="40000"/>
                <a:alpha val="90000"/>
                <a:hueOff val="2682051"/>
                <a:satOff val="4737"/>
                <a:lumOff val="435"/>
                <a:alphaOff val="0"/>
              </a:schemeClr>
            </a:fillRef>
            <a:effectRef idx="0">
              <a:schemeClr val="accent2">
                <a:tint val="40000"/>
                <a:alpha val="90000"/>
                <a:hueOff val="2682051"/>
                <a:satOff val="4737"/>
                <a:lumOff val="43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lvl="1" indent="-285750" algn="l" defTabSz="2844800">
                <a:lnSpc>
                  <a:spcPct val="90000"/>
                </a:lnSpc>
                <a:spcBef>
                  <a:spcPct val="0"/>
                </a:spcBef>
                <a:spcAft>
                  <a:spcPct val="15000"/>
                </a:spcAft>
                <a:buNone/>
              </a:pPr>
              <a:endParaRPr lang="en-US" sz="6400" kern="1200"/>
            </a:p>
          </p:txBody>
        </p:sp>
      </p:grpSp>
      <p:sp>
        <p:nvSpPr>
          <p:cNvPr id="3" name="TextBox 2">
            <a:extLst>
              <a:ext uri="{FF2B5EF4-FFF2-40B4-BE49-F238E27FC236}">
                <a16:creationId xmlns:a16="http://schemas.microsoft.com/office/drawing/2014/main" id="{6437625D-2FA8-8D1B-8CC2-A9AD24064325}"/>
              </a:ext>
            </a:extLst>
          </p:cNvPr>
          <p:cNvSpPr txBox="1"/>
          <p:nvPr/>
        </p:nvSpPr>
        <p:spPr>
          <a:xfrm>
            <a:off x="10225548" y="3048000"/>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a:solidFill>
                  <a:schemeClr val="bg1"/>
                </a:solidFill>
              </a:rPr>
              <a:t>Local</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Regional</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National</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International</a:t>
            </a:r>
          </a:p>
        </p:txBody>
      </p:sp>
      <p:sp>
        <p:nvSpPr>
          <p:cNvPr id="5" name="TextBox 4">
            <a:extLst>
              <a:ext uri="{FF2B5EF4-FFF2-40B4-BE49-F238E27FC236}">
                <a16:creationId xmlns:a16="http://schemas.microsoft.com/office/drawing/2014/main" id="{E766A5EF-133F-6138-E6E4-9E7E5D7CF55B}"/>
              </a:ext>
            </a:extLst>
          </p:cNvPr>
          <p:cNvSpPr txBox="1"/>
          <p:nvPr/>
        </p:nvSpPr>
        <p:spPr>
          <a:xfrm>
            <a:off x="208934" y="3048000"/>
            <a:ext cx="165919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solidFill>
                  <a:schemeClr val="bg1"/>
                </a:solidFill>
              </a:rPr>
              <a:t>1047 Games</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err="1">
                <a:solidFill>
                  <a:schemeClr val="bg1"/>
                </a:solidFill>
              </a:rPr>
              <a:t>Weav</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err="1">
                <a:solidFill>
                  <a:schemeClr val="bg1"/>
                </a:solidFill>
              </a:rPr>
              <a:t>Symbrosia</a:t>
            </a:r>
            <a:endParaRPr lang="en-US">
              <a:solidFill>
                <a:schemeClr val="bg1"/>
              </a:solidFill>
            </a:endParaRPr>
          </a:p>
        </p:txBody>
      </p:sp>
      <p:sp>
        <p:nvSpPr>
          <p:cNvPr id="7" name="TextBox 6">
            <a:extLst>
              <a:ext uri="{FF2B5EF4-FFF2-40B4-BE49-F238E27FC236}">
                <a16:creationId xmlns:a16="http://schemas.microsoft.com/office/drawing/2014/main" id="{4625025B-C146-53F3-45E8-A722C97AF122}"/>
              </a:ext>
            </a:extLst>
          </p:cNvPr>
          <p:cNvSpPr txBox="1"/>
          <p:nvPr/>
        </p:nvSpPr>
        <p:spPr>
          <a:xfrm>
            <a:off x="2224546" y="3048000"/>
            <a:ext cx="165919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solidFill>
                  <a:schemeClr val="bg1"/>
                </a:solidFill>
              </a:rPr>
              <a:t>Habitat for Humanity</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Smithsonian</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World Central Kitchen</a:t>
            </a:r>
          </a:p>
        </p:txBody>
      </p:sp>
      <p:sp>
        <p:nvSpPr>
          <p:cNvPr id="14" name="TextBox 13">
            <a:extLst>
              <a:ext uri="{FF2B5EF4-FFF2-40B4-BE49-F238E27FC236}">
                <a16:creationId xmlns:a16="http://schemas.microsoft.com/office/drawing/2014/main" id="{3775BB9C-03C8-A686-AD87-201006C1CF3F}"/>
              </a:ext>
            </a:extLst>
          </p:cNvPr>
          <p:cNvSpPr txBox="1"/>
          <p:nvPr/>
        </p:nvSpPr>
        <p:spPr>
          <a:xfrm>
            <a:off x="4129546" y="3047999"/>
            <a:ext cx="165919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solidFill>
                  <a:schemeClr val="bg1"/>
                </a:solidFill>
              </a:rPr>
              <a:t>Apple</a:t>
            </a:r>
            <a:endParaRPr lang="en-US"/>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Ikea</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Bank of America</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Zappos</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err="1">
                <a:solidFill>
                  <a:schemeClr val="bg1"/>
                </a:solidFill>
              </a:rPr>
              <a:t>Everlight</a:t>
            </a:r>
            <a:r>
              <a:rPr lang="en-US">
                <a:solidFill>
                  <a:schemeClr val="bg1"/>
                </a:solidFill>
              </a:rPr>
              <a:t> Solar</a:t>
            </a:r>
          </a:p>
        </p:txBody>
      </p:sp>
      <p:sp>
        <p:nvSpPr>
          <p:cNvPr id="15" name="TextBox 14">
            <a:extLst>
              <a:ext uri="{FF2B5EF4-FFF2-40B4-BE49-F238E27FC236}">
                <a16:creationId xmlns:a16="http://schemas.microsoft.com/office/drawing/2014/main" id="{B9A4A05B-8F13-0B2F-5BF2-0EBB8F1835F8}"/>
              </a:ext>
            </a:extLst>
          </p:cNvPr>
          <p:cNvSpPr txBox="1"/>
          <p:nvPr/>
        </p:nvSpPr>
        <p:spPr>
          <a:xfrm>
            <a:off x="6157451" y="3048000"/>
            <a:ext cx="165919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solidFill>
                  <a:schemeClr val="bg1"/>
                </a:solidFill>
              </a:rPr>
              <a:t>City Government</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FBI</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NASA</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Military</a:t>
            </a:r>
            <a:endParaRPr lang="en-US"/>
          </a:p>
        </p:txBody>
      </p:sp>
      <p:sp>
        <p:nvSpPr>
          <p:cNvPr id="27" name="TextBox 26">
            <a:extLst>
              <a:ext uri="{FF2B5EF4-FFF2-40B4-BE49-F238E27FC236}">
                <a16:creationId xmlns:a16="http://schemas.microsoft.com/office/drawing/2014/main" id="{AD9A3A8E-8886-16BE-05C5-E3FEF4799B5D}"/>
              </a:ext>
            </a:extLst>
          </p:cNvPr>
          <p:cNvSpPr txBox="1"/>
          <p:nvPr/>
        </p:nvSpPr>
        <p:spPr>
          <a:xfrm>
            <a:off x="8222225" y="3047999"/>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panose="020B0604020202020204" pitchFamily="34" charset="0"/>
              <a:buChar char="•"/>
            </a:pPr>
            <a:r>
              <a:rPr lang="en-US">
                <a:solidFill>
                  <a:schemeClr val="bg1"/>
                </a:solidFill>
              </a:rPr>
              <a:t>NFL</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TikTok</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Disney</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Netflix</a:t>
            </a:r>
          </a:p>
        </p:txBody>
      </p:sp>
    </p:spTree>
    <p:extLst>
      <p:ext uri="{BB962C8B-B14F-4D97-AF65-F5344CB8AC3E}">
        <p14:creationId xmlns:p14="http://schemas.microsoft.com/office/powerpoint/2010/main" val="1432576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31"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descr="Pile of American dollar banknotes">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3"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a:solidFill>
                  <a:schemeClr val="tx1"/>
                </a:solidFill>
                <a:latin typeface="Arial" panose="020B0604020202020204" pitchFamily="34" charset="0"/>
                <a:cs typeface="Arial" panose="020B0604020202020204" pitchFamily="34" charset="0"/>
              </a:rPr>
              <a:t>Money!</a:t>
            </a:r>
          </a:p>
        </p:txBody>
      </p:sp>
    </p:spTree>
    <p:extLst>
      <p:ext uri="{BB962C8B-B14F-4D97-AF65-F5344CB8AC3E}">
        <p14:creationId xmlns:p14="http://schemas.microsoft.com/office/powerpoint/2010/main" val="509519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5" name="Freeform: Shape 3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Oval 3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7" name="Oval 3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Freeform: Shape 3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40" name="Rectangle 3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5" y="306261"/>
            <a:ext cx="3565524" cy="1997855"/>
          </a:xfrm>
        </p:spPr>
        <p:txBody>
          <a:bodyPr vert="horz" wrap="square" lIns="0" tIns="0" rIns="0" bIns="0" rtlCol="0" anchor="b" anchorCtr="0">
            <a:normAutofit/>
          </a:bodyPr>
          <a:lstStyle/>
          <a:p>
            <a:pPr>
              <a:lnSpc>
                <a:spcPct val="100000"/>
              </a:lnSpc>
            </a:pPr>
            <a:r>
              <a:rPr lang="en-US" kern="1200">
                <a:solidFill>
                  <a:schemeClr val="tx1"/>
                </a:solidFill>
                <a:latin typeface="Roboto" panose="02000000000000000000" pitchFamily="2" charset="0"/>
                <a:ea typeface="Roboto" panose="02000000000000000000" pitchFamily="2" charset="0"/>
                <a:cs typeface="Roboto" panose="02000000000000000000" pitchFamily="2" charset="0"/>
              </a:rPr>
              <a:t>Work with influencers.</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5" y="2517433"/>
            <a:ext cx="3565525" cy="3414425"/>
          </a:xfrm>
        </p:spPr>
        <p:txBody>
          <a:bodyPr vert="horz" wrap="square" lIns="0" tIns="0" rIns="0" bIns="0" rtlCol="0" anchor="t">
            <a:normAutofit lnSpcReduction="10000"/>
          </a:bodyPr>
          <a:lstStyle/>
          <a:p>
            <a:r>
              <a:rPr lang="en-US" sz="1800" i="1">
                <a:solidFill>
                  <a:schemeClr val="tx1"/>
                </a:solidFill>
                <a:effectLst/>
                <a:ea typeface="Roboto" panose="02000000000000000000" pitchFamily="2" charset="0"/>
                <a:cs typeface="Roboto" panose="02000000000000000000" pitchFamily="2" charset="0"/>
              </a:rPr>
              <a:t>"When I was a student, I watched a lot of YouTube videos, and I was always enamored with the idea that these creators made a living simply by living. Studying accounting and becoming a CPA has allowed me to work closely with content creators to help them understand the financial side of their business. I am grateful to have found a career that allows me to merge both my love for accounting with my love for content creation."</a:t>
            </a:r>
            <a:endParaRPr lang="en-US" sz="1800">
              <a:solidFill>
                <a:schemeClr val="tx1"/>
              </a:solidFill>
              <a:effectLst/>
              <a:ea typeface="Roboto" panose="02000000000000000000" pitchFamily="2" charset="0"/>
              <a:cs typeface="Roboto" panose="02000000000000000000" pitchFamily="2" charset="0"/>
            </a:endParaRPr>
          </a:p>
          <a:p>
            <a:endParaRPr lang="en-US" sz="1600"/>
          </a:p>
        </p:txBody>
      </p:sp>
      <p:pic>
        <p:nvPicPr>
          <p:cNvPr id="3" name="Picture 2" descr="A person sitting at a desk&#10;&#10;Description automatically generated">
            <a:extLst>
              <a:ext uri="{FF2B5EF4-FFF2-40B4-BE49-F238E27FC236}">
                <a16:creationId xmlns:a16="http://schemas.microsoft.com/office/drawing/2014/main" id="{1AD48503-B5D3-E24A-89A2-E8DB5DAAF6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8198"/>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42" name="Rectangle 4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Picture 4" descr="A logo of a camera&#10;&#10;Description automatically generated">
            <a:extLst>
              <a:ext uri="{FF2B5EF4-FFF2-40B4-BE49-F238E27FC236}">
                <a16:creationId xmlns:a16="http://schemas.microsoft.com/office/drawing/2014/main" id="{9B7C4930-79BB-1E42-ECAB-DB81ACB5092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44529" y="6151385"/>
            <a:ext cx="457801" cy="457801"/>
          </a:xfrm>
          <a:prstGeom prst="rect">
            <a:avLst/>
          </a:prstGeom>
        </p:spPr>
      </p:pic>
      <p:pic>
        <p:nvPicPr>
          <p:cNvPr id="1030" name="Picture 6" descr="Tiktok png images | PNGWing">
            <a:extLst>
              <a:ext uri="{FF2B5EF4-FFF2-40B4-BE49-F238E27FC236}">
                <a16:creationId xmlns:a16="http://schemas.microsoft.com/office/drawing/2014/main" id="{AB738C0A-B4A6-4F2C-AD2C-EF540A2CF1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920" t="8851" r="10176" b="9079"/>
          <a:stretch/>
        </p:blipFill>
        <p:spPr bwMode="auto">
          <a:xfrm>
            <a:off x="1106559" y="6145176"/>
            <a:ext cx="457802" cy="470218"/>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3FB9219-34BB-B8F3-CD4E-10896BA0637D}"/>
              </a:ext>
            </a:extLst>
          </p:cNvPr>
          <p:cNvSpPr txBox="1"/>
          <p:nvPr/>
        </p:nvSpPr>
        <p:spPr>
          <a:xfrm>
            <a:off x="1778000" y="6308725"/>
            <a:ext cx="25208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ill Sans MT"/>
                <a:ea typeface="Roboto" panose="02000000000000000000" pitchFamily="2" charset="0"/>
                <a:cs typeface="Roboto" panose="02000000000000000000" pitchFamily="2" charset="0"/>
              </a:rPr>
              <a:t>@CourtneyArrington_</a:t>
            </a:r>
          </a:p>
        </p:txBody>
      </p:sp>
    </p:spTree>
    <p:extLst>
      <p:ext uri="{BB962C8B-B14F-4D97-AF65-F5344CB8AC3E}">
        <p14:creationId xmlns:p14="http://schemas.microsoft.com/office/powerpoint/2010/main" val="1106994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descr="A person pointing at something&#10;&#10;Description automatically generated">
            <a:extLst>
              <a:ext uri="{FF2B5EF4-FFF2-40B4-BE49-F238E27FC236}">
                <a16:creationId xmlns:a16="http://schemas.microsoft.com/office/drawing/2014/main" id="{93A04B73-7999-C068-1113-4383E3FF2D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 name="Title 10">
            <a:extLst>
              <a:ext uri="{FF2B5EF4-FFF2-40B4-BE49-F238E27FC236}">
                <a16:creationId xmlns:a16="http://schemas.microsoft.com/office/drawing/2014/main" id="{5E70158D-D3B3-4F0E-5FC3-54A39754ED8E}"/>
              </a:ext>
            </a:extLst>
          </p:cNvPr>
          <p:cNvSpPr txBox="1">
            <a:spLocks/>
          </p:cNvSpPr>
          <p:nvPr/>
        </p:nvSpPr>
        <p:spPr>
          <a:xfrm>
            <a:off x="8410558" y="196900"/>
            <a:ext cx="3565524" cy="1656715"/>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j-cs"/>
              </a:rPr>
              <a:t>Be an influencer.</a:t>
            </a:r>
          </a:p>
        </p:txBody>
      </p:sp>
      <p:sp>
        <p:nvSpPr>
          <p:cNvPr id="8" name="Content Placeholder 12">
            <a:extLst>
              <a:ext uri="{FF2B5EF4-FFF2-40B4-BE49-F238E27FC236}">
                <a16:creationId xmlns:a16="http://schemas.microsoft.com/office/drawing/2014/main" id="{DE1C981B-5B98-8CDE-12DC-16D59EA80E2E}"/>
              </a:ext>
            </a:extLst>
          </p:cNvPr>
          <p:cNvSpPr txBox="1">
            <a:spLocks/>
          </p:cNvSpPr>
          <p:nvPr/>
        </p:nvSpPr>
        <p:spPr>
          <a:xfrm>
            <a:off x="8410557" y="1941719"/>
            <a:ext cx="3565525" cy="341440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en-US" sz="2000" b="0" i="1" u="none" strike="noStrike" kern="1200" cap="none" spc="0" normalizeH="0" baseline="0" noProof="0">
                <a:ln>
                  <a:noFill/>
                </a:ln>
                <a:solidFill>
                  <a:prstClr val="white">
                    <a:alpha val="60000"/>
                  </a:prstClr>
                </a:solidFill>
                <a:effectLst/>
                <a:uLnTx/>
                <a:uFillTx/>
                <a:latin typeface="Gill Sans MT"/>
                <a:ea typeface="Roboto" panose="02000000000000000000" pitchFamily="2" charset="0"/>
                <a:cs typeface="Roboto" panose="02000000000000000000" pitchFamily="2" charset="0"/>
              </a:rPr>
              <a:t>“My journey through public accounting ultimately led me to content creation. I never dreamed there was a career to be made out of making silly things online. Job security is what first led me to accounting, but what will keep me here the rest of my career is the fact accounting is everywhere, and I'm still discovering new &amp; interesting ways to apply the skillset.”</a:t>
            </a:r>
          </a:p>
        </p:txBody>
      </p:sp>
      <p:sp>
        <p:nvSpPr>
          <p:cNvPr id="9" name="Content Placeholder 12">
            <a:extLst>
              <a:ext uri="{FF2B5EF4-FFF2-40B4-BE49-F238E27FC236}">
                <a16:creationId xmlns:a16="http://schemas.microsoft.com/office/drawing/2014/main" id="{0BFE3327-4E4B-272C-D5D9-E2F98B101B16}"/>
              </a:ext>
            </a:extLst>
          </p:cNvPr>
          <p:cNvSpPr txBox="1">
            <a:spLocks/>
          </p:cNvSpPr>
          <p:nvPr/>
        </p:nvSpPr>
        <p:spPr>
          <a:xfrm>
            <a:off x="8349140" y="5432783"/>
            <a:ext cx="3565525" cy="340946"/>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alpha val="60000"/>
                  </a:prstClr>
                </a:solidFill>
                <a:effectLst/>
                <a:uLnTx/>
                <a:uFillTx/>
                <a:latin typeface="Gill Sans MT"/>
                <a:ea typeface="Calibri" panose="020F0502020204030204" pitchFamily="34" charset="0"/>
                <a:cs typeface="+mn-cs"/>
              </a:rPr>
              <a:t>- Jason Staats, CPA, MBA</a:t>
            </a:r>
          </a:p>
        </p:txBody>
      </p:sp>
      <p:pic>
        <p:nvPicPr>
          <p:cNvPr id="10" name="Graphic 9" descr="Podcast with solid fill">
            <a:extLst>
              <a:ext uri="{FF2B5EF4-FFF2-40B4-BE49-F238E27FC236}">
                <a16:creationId xmlns:a16="http://schemas.microsoft.com/office/drawing/2014/main" id="{C8E242A8-A9E6-415B-22D6-3668F694A9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0418" y="6082068"/>
            <a:ext cx="541392" cy="541392"/>
          </a:xfrm>
          <a:prstGeom prst="rect">
            <a:avLst/>
          </a:prstGeom>
        </p:spPr>
      </p:pic>
      <p:sp>
        <p:nvSpPr>
          <p:cNvPr id="12" name="Content Placeholder 12">
            <a:extLst>
              <a:ext uri="{FF2B5EF4-FFF2-40B4-BE49-F238E27FC236}">
                <a16:creationId xmlns:a16="http://schemas.microsoft.com/office/drawing/2014/main" id="{43D01740-663A-758C-614F-2988B0C4CDE3}"/>
              </a:ext>
            </a:extLst>
          </p:cNvPr>
          <p:cNvSpPr txBox="1">
            <a:spLocks/>
          </p:cNvSpPr>
          <p:nvPr/>
        </p:nvSpPr>
        <p:spPr>
          <a:xfrm>
            <a:off x="2012823" y="6232050"/>
            <a:ext cx="1412625" cy="340946"/>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alpha val="60000"/>
                  </a:prstClr>
                </a:solidFill>
                <a:effectLst/>
                <a:uLnTx/>
                <a:uFillTx/>
                <a:latin typeface="Gill Sans MT"/>
                <a:ea typeface="Calibri" panose="020F0502020204030204" pitchFamily="34" charset="0"/>
                <a:cs typeface="+mn-cs"/>
              </a:rPr>
              <a:t>Jason Daily</a:t>
            </a:r>
          </a:p>
        </p:txBody>
      </p:sp>
      <p:pic>
        <p:nvPicPr>
          <p:cNvPr id="13" name="Picture 4">
            <a:extLst>
              <a:ext uri="{FF2B5EF4-FFF2-40B4-BE49-F238E27FC236}">
                <a16:creationId xmlns:a16="http://schemas.microsoft.com/office/drawing/2014/main" id="{9EB9AE9F-B122-B90F-63BA-CCF788B8DF8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8877" t="28314" r="19400" b="28313"/>
          <a:stretch/>
        </p:blipFill>
        <p:spPr bwMode="auto">
          <a:xfrm>
            <a:off x="3405519" y="6026007"/>
            <a:ext cx="712487" cy="500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Content Placeholder 12">
            <a:extLst>
              <a:ext uri="{FF2B5EF4-FFF2-40B4-BE49-F238E27FC236}">
                <a16:creationId xmlns:a16="http://schemas.microsoft.com/office/drawing/2014/main" id="{AEF3532E-33F5-6C4F-E372-9B6C4ADA9D3F}"/>
              </a:ext>
            </a:extLst>
          </p:cNvPr>
          <p:cNvSpPr txBox="1">
            <a:spLocks/>
          </p:cNvSpPr>
          <p:nvPr/>
        </p:nvSpPr>
        <p:spPr>
          <a:xfrm>
            <a:off x="4300716" y="6210392"/>
            <a:ext cx="1412625" cy="340946"/>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alpha val="60000"/>
                  </a:prstClr>
                </a:solidFill>
                <a:effectLst/>
                <a:uLnTx/>
                <a:uFillTx/>
                <a:latin typeface="Gill Sans MT"/>
                <a:ea typeface="Calibri" panose="020F0502020204030204" pitchFamily="34" charset="0"/>
                <a:cs typeface="+mn-cs"/>
              </a:rPr>
              <a:t>@jasoncpa</a:t>
            </a:r>
          </a:p>
        </p:txBody>
      </p:sp>
      <p:pic>
        <p:nvPicPr>
          <p:cNvPr id="15" name="Picture 2" descr="Jason Daily">
            <a:extLst>
              <a:ext uri="{FF2B5EF4-FFF2-40B4-BE49-F238E27FC236}">
                <a16:creationId xmlns:a16="http://schemas.microsoft.com/office/drawing/2014/main" id="{D92E2068-0A94-D4B5-DA7E-4D3192F4109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7143" y="5756357"/>
            <a:ext cx="816639" cy="81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172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7918345" y="149742"/>
            <a:ext cx="4037611" cy="1997855"/>
          </a:xfrm>
        </p:spPr>
        <p:txBody>
          <a:bodyPr vert="horz" wrap="square" lIns="0" tIns="0" rIns="0" bIns="0" rtlCol="0" anchor="b" anchorCtr="0">
            <a:noAutofit/>
          </a:bodyPr>
          <a:lstStyle/>
          <a:p>
            <a:pPr>
              <a:lnSpc>
                <a:spcPct val="100000"/>
              </a:lnSpc>
            </a:pPr>
            <a:r>
              <a:rPr lang="en-US" kern="1200">
                <a:solidFill>
                  <a:schemeClr val="tx1"/>
                </a:solidFill>
                <a:latin typeface="Roboto" panose="02000000000000000000" pitchFamily="2" charset="0"/>
                <a:ea typeface="Roboto" panose="02000000000000000000" pitchFamily="2" charset="0"/>
                <a:cs typeface="Roboto" panose="02000000000000000000" pitchFamily="2" charset="0"/>
              </a:rPr>
              <a:t>Shape a brighte</a:t>
            </a:r>
            <a:r>
              <a:rPr lang="en-US">
                <a:latin typeface="Roboto" panose="02000000000000000000" pitchFamily="2" charset="0"/>
                <a:ea typeface="Roboto" panose="02000000000000000000" pitchFamily="2" charset="0"/>
                <a:cs typeface="Roboto" panose="02000000000000000000" pitchFamily="2" charset="0"/>
              </a:rPr>
              <a:t>r future</a:t>
            </a:r>
            <a:r>
              <a:rPr lang="en-US" kern="1200">
                <a:solidFill>
                  <a:schemeClr val="tx1"/>
                </a:solidFill>
                <a:latin typeface="Roboto" panose="02000000000000000000" pitchFamily="2" charset="0"/>
                <a:ea typeface="Roboto" panose="02000000000000000000" pitchFamily="2" charset="0"/>
                <a:cs typeface="Roboto" panose="02000000000000000000" pitchFamily="2" charset="0"/>
              </a:rPr>
              <a:t>.</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7918346" y="2413774"/>
            <a:ext cx="3882358" cy="3414425"/>
          </a:xfrm>
        </p:spPr>
        <p:txBody>
          <a:bodyPr vert="horz" wrap="square" lIns="0" tIns="0" rIns="0" bIns="0" rtlCol="0" anchor="t">
            <a:noAutofit/>
          </a:bodyPr>
          <a:lstStyle/>
          <a:p>
            <a:pPr marL="0" marR="0">
              <a:spcBef>
                <a:spcPts val="0"/>
              </a:spcBef>
              <a:spcAft>
                <a:spcPts val="0"/>
              </a:spcAft>
            </a:pPr>
            <a:r>
              <a:rPr lang="en-US" sz="1800" i="1">
                <a:effectLst/>
                <a:ea typeface="Times New Roman" panose="02020603050405020304" pitchFamily="18" charset="0"/>
              </a:rPr>
              <a:t>“As the CFO of Girl Scouts Nation's Capital, I'm thrilled that every day I contribute to the growth of young girls who are the future leaders of our society. I help build girls of courage, confidence, and character, who want to make the world a better place. Being a CPA allows me to use my accounting skills to have a profound impact on the next generation of leaders. I get to make a difference and shape a brighter future!”</a:t>
            </a:r>
            <a:endParaRPr lang="en-US" sz="1800" i="1">
              <a:effectLst/>
              <a:ea typeface="Calibri" panose="020F0502020204030204" pitchFamily="34" charset="0"/>
            </a:endParaRPr>
          </a:p>
        </p:txBody>
      </p:sp>
      <p:pic>
        <p:nvPicPr>
          <p:cNvPr id="3" name="Picture 2">
            <a:extLst>
              <a:ext uri="{FF2B5EF4-FFF2-40B4-BE49-F238E27FC236}">
                <a16:creationId xmlns:a16="http://schemas.microsoft.com/office/drawing/2014/main" id="{1AD48503-B5D3-E24A-89A2-E8DB5DAAF6D8}"/>
              </a:ext>
            </a:extLst>
          </p:cNvPr>
          <p:cNvPicPr>
            <a:picLocks noChangeAspect="1"/>
          </p:cNvPicPr>
          <p:nvPr/>
        </p:nvPicPr>
        <p:blipFill>
          <a:blip r:embed="rId3" cstate="email">
            <a:extLst>
              <a:ext uri="{28A0092B-C50C-407E-A947-70E740481C1C}">
                <a14:useLocalDpi xmlns:a14="http://schemas.microsoft.com/office/drawing/2010/main"/>
              </a:ext>
            </a:extLst>
          </a:blip>
          <a:srcRect t="9321" b="9321"/>
          <a:stretch/>
        </p:blipFill>
        <p:spPr>
          <a:xfrm>
            <a:off x="0"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2" name="Content Placeholder 12">
            <a:extLst>
              <a:ext uri="{FF2B5EF4-FFF2-40B4-BE49-F238E27FC236}">
                <a16:creationId xmlns:a16="http://schemas.microsoft.com/office/drawing/2014/main" id="{B7A4AA42-BD42-C451-7286-3E7F0024DC63}"/>
              </a:ext>
            </a:extLst>
          </p:cNvPr>
          <p:cNvSpPr txBox="1">
            <a:spLocks/>
          </p:cNvSpPr>
          <p:nvPr/>
        </p:nvSpPr>
        <p:spPr>
          <a:xfrm>
            <a:off x="8235179" y="5657725"/>
            <a:ext cx="3565525" cy="631863"/>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white">
                    <a:alpha val="60000"/>
                  </a:prstClr>
                </a:solidFill>
                <a:effectLst/>
                <a:uLnTx/>
                <a:uFillTx/>
                <a:latin typeface="Gill Sans MT"/>
                <a:ea typeface="Calibri" panose="020F0502020204030204" pitchFamily="34" charset="0"/>
                <a:cs typeface="+mn-cs"/>
              </a:rPr>
              <a:t>- Jessica McClain, CPA, CITP</a:t>
            </a:r>
            <a:br>
              <a:rPr kumimoji="0" lang="en-US" sz="2000" b="0" i="0" u="none" strike="noStrike" kern="1200" cap="none" spc="0" normalizeH="0" baseline="0" noProof="0">
                <a:ln>
                  <a:noFill/>
                </a:ln>
                <a:solidFill>
                  <a:prstClr val="white">
                    <a:alpha val="60000"/>
                  </a:prstClr>
                </a:solidFill>
                <a:effectLst/>
                <a:uLnTx/>
                <a:uFillTx/>
                <a:latin typeface="Gill Sans MT"/>
                <a:ea typeface="Calibri" panose="020F0502020204030204" pitchFamily="34" charset="0"/>
                <a:cs typeface="+mn-cs"/>
              </a:rPr>
            </a:br>
            <a:r>
              <a:rPr kumimoji="0" lang="en-US" sz="1500" b="0" i="0" u="none" strike="noStrike" kern="1200" cap="none" spc="0" normalizeH="0" baseline="0" noProof="0">
                <a:ln>
                  <a:noFill/>
                </a:ln>
                <a:solidFill>
                  <a:prstClr val="white">
                    <a:alpha val="60000"/>
                  </a:prstClr>
                </a:solidFill>
                <a:effectLst/>
                <a:uLnTx/>
                <a:uFillTx/>
                <a:latin typeface="Gill Sans MT"/>
                <a:ea typeface="Calibri" panose="020F0502020204030204" pitchFamily="34" charset="0"/>
                <a:cs typeface="+mn-cs"/>
              </a:rPr>
              <a:t>(Pictured on Right) </a:t>
            </a:r>
          </a:p>
        </p:txBody>
      </p:sp>
    </p:spTree>
    <p:extLst>
      <p:ext uri="{BB962C8B-B14F-4D97-AF65-F5344CB8AC3E}">
        <p14:creationId xmlns:p14="http://schemas.microsoft.com/office/powerpoint/2010/main" val="3703033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7715565" y="196900"/>
            <a:ext cx="3565524" cy="1600988"/>
          </a:xfrm>
        </p:spPr>
        <p:txBody>
          <a:bodyPr vert="horz" wrap="square" lIns="0" tIns="0" rIns="0" bIns="0" rtlCol="0" anchor="b" anchorCtr="0">
            <a:normAutofit/>
          </a:bodyPr>
          <a:lstStyle/>
          <a:p>
            <a:pPr>
              <a:lnSpc>
                <a:spcPct val="100000"/>
              </a:lnSpc>
            </a:pPr>
            <a:r>
              <a:rPr lang="en-US" kern="1200">
                <a:solidFill>
                  <a:schemeClr val="tx1"/>
                </a:solidFill>
                <a:latin typeface="Roboto" panose="02000000000000000000" pitchFamily="2" charset="0"/>
                <a:ea typeface="Roboto" panose="02000000000000000000" pitchFamily="2" charset="0"/>
                <a:cs typeface="Roboto" panose="02000000000000000000" pitchFamily="2" charset="0"/>
              </a:rPr>
              <a:t>Drive change.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7715565" y="2140659"/>
            <a:ext cx="3803005" cy="3414425"/>
          </a:xfrm>
        </p:spPr>
        <p:txBody>
          <a:bodyPr vert="horz" wrap="square" lIns="0" tIns="0" rIns="0" bIns="0" rtlCol="0" anchor="t">
            <a:noAutofit/>
          </a:bodyPr>
          <a:lstStyle/>
          <a:p>
            <a:pPr marL="0" marR="0">
              <a:spcBef>
                <a:spcPts val="0"/>
              </a:spcBef>
              <a:spcAft>
                <a:spcPts val="0"/>
              </a:spcAft>
            </a:pPr>
            <a:r>
              <a:rPr lang="en-US" i="1">
                <a:effectLst/>
                <a:ea typeface="Times New Roman" panose="02020603050405020304" pitchFamily="18" charset="0"/>
              </a:rPr>
              <a:t>"I help The Joyce Foundation achieve its racial equity-focused mission by ensuring that our team utilizes its funds effectively and responsibly. I also drive change by ensuring we are tax-compliant, by having a strong internal control environment, and by helping team members interpret and digest financial data so that they can make more informed decisions." </a:t>
            </a:r>
            <a:endParaRPr lang="en-US" i="1">
              <a:effectLst/>
              <a:ea typeface="Calibri" panose="020F0502020204030204" pitchFamily="34" charset="0"/>
            </a:endParaRPr>
          </a:p>
        </p:txBody>
      </p:sp>
      <p:pic>
        <p:nvPicPr>
          <p:cNvPr id="3" name="Picture 2" descr="A group of people posing for a photo&#10;&#10;Description automatically generated">
            <a:extLst>
              <a:ext uri="{FF2B5EF4-FFF2-40B4-BE49-F238E27FC236}">
                <a16:creationId xmlns:a16="http://schemas.microsoft.com/office/drawing/2014/main" id="{E9005186-A14E-EE00-FB3D-53019295F3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209" t="4198" b="32527"/>
          <a:stretch/>
        </p:blipFill>
        <p:spPr>
          <a:xfrm>
            <a:off x="0" y="10"/>
            <a:ext cx="7090239"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4" name="Content Placeholder 12">
            <a:extLst>
              <a:ext uri="{FF2B5EF4-FFF2-40B4-BE49-F238E27FC236}">
                <a16:creationId xmlns:a16="http://schemas.microsoft.com/office/drawing/2014/main" id="{7E6598B3-48F0-ECC9-EB8D-F62D8E506E2C}"/>
              </a:ext>
            </a:extLst>
          </p:cNvPr>
          <p:cNvSpPr txBox="1">
            <a:spLocks/>
          </p:cNvSpPr>
          <p:nvPr/>
        </p:nvSpPr>
        <p:spPr>
          <a:xfrm>
            <a:off x="8075612" y="5542408"/>
            <a:ext cx="3565525" cy="789225"/>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spcAft>
                <a:spcPts val="0"/>
              </a:spcAft>
            </a:pPr>
            <a:r>
              <a:rPr lang="en-US">
                <a:ea typeface="Calibri" panose="020F0502020204030204" pitchFamily="34" charset="0"/>
              </a:rPr>
              <a:t>- Francisco Velasco, CPA</a:t>
            </a:r>
            <a:br>
              <a:rPr lang="en-US">
                <a:ea typeface="Calibri" panose="020F0502020204030204" pitchFamily="34" charset="0"/>
              </a:rPr>
            </a:br>
            <a:r>
              <a:rPr lang="en-US" sz="1500">
                <a:ea typeface="Calibri" panose="020F0502020204030204" pitchFamily="34" charset="0"/>
              </a:rPr>
              <a:t>(Pictured on Right)</a:t>
            </a:r>
          </a:p>
        </p:txBody>
      </p:sp>
    </p:spTree>
    <p:extLst>
      <p:ext uri="{BB962C8B-B14F-4D97-AF65-F5344CB8AC3E}">
        <p14:creationId xmlns:p14="http://schemas.microsoft.com/office/powerpoint/2010/main" val="4248840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pic>
        <p:nvPicPr>
          <p:cNvPr id="3994" name="Google Shape;3994;p5" descr="A picture containing laser, jellyfish, night sky&#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995" name="Google Shape;3995;p5"/>
          <p:cNvSpPr txBox="1">
            <a:spLocks noGrp="1"/>
          </p:cNvSpPr>
          <p:nvPr>
            <p:ph type="title"/>
          </p:nvPr>
        </p:nvSpPr>
        <p:spPr>
          <a:xfrm>
            <a:off x="453208" y="1626092"/>
            <a:ext cx="5463200" cy="2034400"/>
          </a:xfrm>
          <a:prstGeom prst="rect">
            <a:avLst/>
          </a:prstGeom>
          <a:noFill/>
          <a:ln>
            <a:noFill/>
          </a:ln>
        </p:spPr>
        <p:txBody>
          <a:bodyPr spcFirstLastPara="1" wrap="square" lIns="91433" tIns="45700" rIns="91433" bIns="45700" anchor="t" anchorCtr="0">
            <a:noAutofit/>
          </a:bodyPr>
          <a:lstStyle/>
          <a:p>
            <a:pPr>
              <a:lnSpc>
                <a:spcPct val="100000"/>
              </a:lnSpc>
              <a:buClr>
                <a:schemeClr val="lt1"/>
              </a:buClr>
              <a:buSzPts val="3000"/>
            </a:pPr>
            <a:r>
              <a:rPr lang="en" sz="4000">
                <a:solidFill>
                  <a:schemeClr val="lt1"/>
                </a:solidFill>
                <a:latin typeface="Roboto" panose="02000000000000000000" pitchFamily="2" charset="0"/>
                <a:ea typeface="Roboto" panose="02000000000000000000" pitchFamily="2" charset="0"/>
                <a:cs typeface="Roboto Thin"/>
                <a:sym typeface="Roboto Thin"/>
              </a:rPr>
              <a:t>Accountants</a:t>
            </a:r>
            <a:br>
              <a:rPr lang="en" sz="4000">
                <a:solidFill>
                  <a:schemeClr val="lt1"/>
                </a:solidFill>
                <a:latin typeface="Roboto" panose="02000000000000000000" pitchFamily="2" charset="0"/>
                <a:ea typeface="Roboto" panose="02000000000000000000" pitchFamily="2" charset="0"/>
                <a:cs typeface="Roboto Thin"/>
                <a:sym typeface="Roboto Thin"/>
              </a:rPr>
            </a:br>
            <a:r>
              <a:rPr lang="en" sz="4000">
                <a:solidFill>
                  <a:schemeClr val="lt1"/>
                </a:solidFill>
                <a:latin typeface="Roboto" panose="02000000000000000000" pitchFamily="2" charset="0"/>
                <a:ea typeface="Roboto" panose="02000000000000000000" pitchFamily="2" charset="0"/>
                <a:cs typeface="Roboto Thin"/>
                <a:sym typeface="Roboto Thin"/>
              </a:rPr>
              <a:t>have many </a:t>
            </a:r>
            <a:endParaRPr sz="4000" b="1">
              <a:latin typeface="Roboto" panose="02000000000000000000" pitchFamily="2" charset="0"/>
              <a:ea typeface="Roboto" panose="02000000000000000000" pitchFamily="2" charset="0"/>
            </a:endParaRPr>
          </a:p>
        </p:txBody>
      </p:sp>
      <p:pic>
        <p:nvPicPr>
          <p:cNvPr id="3996" name="Google Shape;399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59699" y="-5917"/>
            <a:ext cx="6861144" cy="6861144"/>
          </a:xfrm>
          <a:prstGeom prst="rect">
            <a:avLst/>
          </a:prstGeom>
          <a:noFill/>
          <a:ln>
            <a:noFill/>
          </a:ln>
        </p:spPr>
      </p:pic>
      <p:sp>
        <p:nvSpPr>
          <p:cNvPr id="3997" name="Google Shape;3997;p5"/>
          <p:cNvSpPr/>
          <p:nvPr/>
        </p:nvSpPr>
        <p:spPr>
          <a:xfrm>
            <a:off x="6965481" y="2984183"/>
            <a:ext cx="2844800" cy="922400"/>
          </a:xfrm>
          <a:prstGeom prst="rect">
            <a:avLst/>
          </a:prstGeom>
          <a:noFill/>
          <a:ln>
            <a:noFill/>
          </a:ln>
        </p:spPr>
        <p:txBody>
          <a:bodyPr spcFirstLastPara="1" wrap="square" lIns="378333" tIns="330000" rIns="378333" bIns="330000" anchor="ctr" anchorCtr="0">
            <a:noAutofit/>
          </a:bodyPr>
          <a:lstStyle/>
          <a:p>
            <a:pPr marL="0" marR="0" lvl="0" indent="0" algn="ctr" defTabSz="1219170" rtl="0" eaLnBrk="1" fontAlgn="auto" latinLnBrk="0" hangingPunct="1">
              <a:lnSpc>
                <a:spcPct val="90000"/>
              </a:lnSpc>
              <a:spcBef>
                <a:spcPts val="0"/>
              </a:spcBef>
              <a:spcAft>
                <a:spcPts val="0"/>
              </a:spcAft>
              <a:buClr>
                <a:srgbClr val="72246C"/>
              </a:buClr>
              <a:buSzPts val="1700"/>
              <a:buFontTx/>
              <a:buNone/>
              <a:tabLst/>
              <a:defRPr/>
            </a:pPr>
            <a:r>
              <a:rPr kumimoji="0" lang="en" sz="2800" b="1" i="0" u="none" strike="noStrike" kern="0" cap="none" spc="0" normalizeH="0" baseline="0" noProof="0">
                <a:ln>
                  <a:noFill/>
                </a:ln>
                <a:solidFill>
                  <a:srgbClr val="72246C"/>
                </a:solidFill>
                <a:effectLst/>
                <a:uLnTx/>
                <a:uFillTx/>
                <a:latin typeface="Arial"/>
                <a:ea typeface="Arial"/>
                <a:cs typeface="Arial"/>
                <a:sym typeface="Arial"/>
              </a:rPr>
              <a:t>Owner/</a:t>
            </a:r>
            <a:br>
              <a:rPr kumimoji="0" lang="en" sz="2800" b="1" i="0" u="none" strike="noStrike" kern="0" cap="none" spc="0" normalizeH="0" baseline="0" noProof="0">
                <a:ln>
                  <a:noFill/>
                </a:ln>
                <a:solidFill>
                  <a:srgbClr val="72246C"/>
                </a:solidFill>
                <a:effectLst/>
                <a:uLnTx/>
                <a:uFillTx/>
                <a:latin typeface="Arial"/>
                <a:ea typeface="Arial"/>
                <a:cs typeface="Arial"/>
                <a:sym typeface="Arial"/>
              </a:rPr>
            </a:br>
            <a:r>
              <a:rPr kumimoji="0" lang="en" sz="2800" b="1" i="0" u="none" strike="noStrike" kern="0" cap="none" spc="0" normalizeH="0" baseline="0" noProof="0">
                <a:ln>
                  <a:noFill/>
                </a:ln>
                <a:solidFill>
                  <a:srgbClr val="72246C"/>
                </a:solidFill>
                <a:effectLst/>
                <a:uLnTx/>
                <a:uFillTx/>
                <a:latin typeface="Arial"/>
                <a:ea typeface="Arial"/>
                <a:cs typeface="Arial"/>
                <a:sym typeface="Arial"/>
              </a:rPr>
              <a:t>CEO</a:t>
            </a:r>
            <a:endParaRPr kumimoji="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8" name="Google Shape;3998;p5"/>
          <p:cNvSpPr/>
          <p:nvPr/>
        </p:nvSpPr>
        <p:spPr>
          <a:xfrm>
            <a:off x="7514236" y="1068411"/>
            <a:ext cx="1798400" cy="660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Chief Financial Officer (CFO)</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9" name="Google Shape;3999;p5"/>
          <p:cNvSpPr/>
          <p:nvPr/>
        </p:nvSpPr>
        <p:spPr>
          <a:xfrm>
            <a:off x="9257135" y="1611066"/>
            <a:ext cx="1909059"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Tax</a:t>
            </a:r>
            <a:br>
              <a:rPr kumimoji="0" lang="en" sz="1600" b="1" i="0" u="none" strike="noStrike" kern="0" cap="none" spc="0" normalizeH="0" baseline="0" noProof="0">
                <a:ln>
                  <a:noFill/>
                </a:ln>
                <a:solidFill>
                  <a:srgbClr val="000000"/>
                </a:solidFill>
                <a:effectLst/>
                <a:uLnTx/>
                <a:uFillTx/>
                <a:latin typeface="Arial"/>
                <a:ea typeface="Arial"/>
                <a:cs typeface="Arial"/>
                <a:sym typeface="Arial"/>
              </a:rPr>
            </a:br>
            <a:r>
              <a:rPr kumimoji="0" lang="en" sz="1600" b="1" i="0" u="none" strike="noStrike" kern="0" cap="none" spc="0" normalizeH="0" baseline="0" noProof="0">
                <a:ln>
                  <a:noFill/>
                </a:ln>
                <a:solidFill>
                  <a:srgbClr val="000000"/>
                </a:solidFill>
                <a:effectLst/>
                <a:uLnTx/>
                <a:uFillTx/>
                <a:latin typeface="Arial"/>
                <a:ea typeface="Arial"/>
                <a:cs typeface="Arial"/>
                <a:sym typeface="Arial"/>
              </a:rPr>
              <a:t>Advisor</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0" name="Google Shape;4000;p5"/>
          <p:cNvSpPr/>
          <p:nvPr/>
        </p:nvSpPr>
        <p:spPr>
          <a:xfrm>
            <a:off x="9326265" y="3747700"/>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Financial Planner</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1" name="Google Shape;4001;p5"/>
          <p:cNvSpPr/>
          <p:nvPr/>
        </p:nvSpPr>
        <p:spPr>
          <a:xfrm>
            <a:off x="7526293" y="4772424"/>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Data Analyst</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2" name="Google Shape;4002;p5"/>
          <p:cNvSpPr/>
          <p:nvPr/>
        </p:nvSpPr>
        <p:spPr>
          <a:xfrm>
            <a:off x="5573244" y="3747700"/>
            <a:ext cx="2004714" cy="1532000"/>
          </a:xfrm>
          <a:prstGeom prst="rect">
            <a:avLst/>
          </a:prstGeom>
          <a:noFill/>
          <a:ln>
            <a:noFill/>
          </a:ln>
        </p:spPr>
        <p:txBody>
          <a:bodyPr spcFirstLastPara="1" wrap="square" lIns="311167" tIns="271600" rIns="311167" bIns="2716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Audit Manager</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3" name="Google Shape;4003;p5"/>
          <p:cNvSpPr/>
          <p:nvPr/>
        </p:nvSpPr>
        <p:spPr>
          <a:xfrm>
            <a:off x="5684603" y="2069343"/>
            <a:ext cx="1770800" cy="6452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lang="en-US" sz="1600" b="1" kern="0">
                <a:solidFill>
                  <a:srgbClr val="000000"/>
                </a:solidFill>
                <a:latin typeface="Arial"/>
                <a:ea typeface="Arial"/>
                <a:cs typeface="Arial"/>
                <a:sym typeface="Arial"/>
              </a:rPr>
              <a:t>Forensic Accountant</a:t>
            </a: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4" name="Google Shape;4004;p5"/>
          <p:cNvSpPr txBox="1"/>
          <p:nvPr/>
        </p:nvSpPr>
        <p:spPr>
          <a:xfrm>
            <a:off x="371157" y="2271865"/>
            <a:ext cx="5126800" cy="3922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FFC000"/>
              </a:buClr>
              <a:buSzPts val="4500"/>
              <a:buFontTx/>
              <a:buNone/>
              <a:tabLst/>
              <a:defRPr/>
            </a:pPr>
            <a:br>
              <a:rPr kumimoji="0" lang="en" sz="4400" b="1" i="0" u="none" strike="noStrike" kern="0" cap="none" spc="0" normalizeH="0" baseline="0" noProof="0">
                <a:ln>
                  <a:noFill/>
                </a:ln>
                <a:solidFill>
                  <a:srgbClr val="FFC000"/>
                </a:solidFill>
                <a:effectLst/>
                <a:uLnTx/>
                <a:uFillTx/>
                <a:latin typeface="Arial"/>
                <a:ea typeface="Arial"/>
                <a:cs typeface="Arial"/>
                <a:sym typeface="Arial"/>
              </a:rPr>
            </a:br>
            <a:r>
              <a:rPr kumimoji="0" lang="en" sz="6000" b="1" i="0" u="none" strike="noStrike" kern="0" cap="none" spc="0" normalizeH="0" baseline="0" noProof="0">
                <a:ln>
                  <a:noFill/>
                </a:ln>
                <a:solidFill>
                  <a:srgbClr val="FFC000"/>
                </a:solidFill>
                <a:effectLst/>
                <a:uLnTx/>
                <a:uFillTx/>
                <a:latin typeface="Arial"/>
                <a:ea typeface="Arial"/>
                <a:cs typeface="Arial"/>
                <a:sym typeface="Arial"/>
              </a:rPr>
              <a:t>opportunities</a:t>
            </a:r>
            <a:endParaRPr kumimoji="0" sz="6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3" name="Picture 12">
            <a:extLst>
              <a:ext uri="{FF2B5EF4-FFF2-40B4-BE49-F238E27FC236}">
                <a16:creationId xmlns:a16="http://schemas.microsoft.com/office/drawing/2014/main" id="{A1126AF4-6D19-4BD4-AA18-24ED3F94A53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0642" y="5901291"/>
            <a:ext cx="2341443" cy="1022349"/>
          </a:xfrm>
          <a:prstGeom prst="rect">
            <a:avLst/>
          </a:prstGeom>
        </p:spPr>
      </p:pic>
      <p:pic>
        <p:nvPicPr>
          <p:cNvPr id="2" name="Picture 1" descr="A white text on a black background&#10;&#10;Description automatically generated">
            <a:extLst>
              <a:ext uri="{FF2B5EF4-FFF2-40B4-BE49-F238E27FC236}">
                <a16:creationId xmlns:a16="http://schemas.microsoft.com/office/drawing/2014/main" id="{73F01A1C-5A99-7419-BC6F-7C68C1A0F698}"/>
              </a:ext>
            </a:extLst>
          </p:cNvPr>
          <p:cNvPicPr>
            <a:picLocks noChangeAspect="1"/>
          </p:cNvPicPr>
          <p:nvPr/>
        </p:nvPicPr>
        <p:blipFill>
          <a:blip r:embed="rId6"/>
          <a:stretch>
            <a:fillRect/>
          </a:stretch>
        </p:blipFill>
        <p:spPr>
          <a:xfrm>
            <a:off x="2054176" y="6350590"/>
            <a:ext cx="1148549" cy="235795"/>
          </a:xfrm>
          <a:prstGeom prst="rect">
            <a:avLst/>
          </a:prstGeom>
        </p:spPr>
      </p:pic>
    </p:spTree>
    <p:extLst>
      <p:ext uri="{BB962C8B-B14F-4D97-AF65-F5344CB8AC3E}">
        <p14:creationId xmlns:p14="http://schemas.microsoft.com/office/powerpoint/2010/main" val="2146508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07CA44A6-BE11-8ACA-0DF3-85B4E89645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itle 1">
            <a:extLst>
              <a:ext uri="{FF2B5EF4-FFF2-40B4-BE49-F238E27FC236}">
                <a16:creationId xmlns:a16="http://schemas.microsoft.com/office/drawing/2014/main" id="{27F09F51-D15C-BBB3-29ED-938574DB0058}"/>
              </a:ext>
            </a:extLst>
          </p:cNvPr>
          <p:cNvSpPr>
            <a:spLocks noGrp="1"/>
          </p:cNvSpPr>
          <p:nvPr>
            <p:ph type="title"/>
          </p:nvPr>
        </p:nvSpPr>
        <p:spPr>
          <a:xfrm>
            <a:off x="564141" y="3946813"/>
            <a:ext cx="3522950" cy="2452687"/>
          </a:xfrm>
        </p:spPr>
        <p:txBody>
          <a:bodyPr vert="horz" lIns="91440" tIns="45720" rIns="91440" bIns="45720" rtlCol="0" anchor="ctr">
            <a:normAutofit/>
          </a:bodyPr>
          <a:lstStyle/>
          <a:p>
            <a:pPr defTabSz="914400"/>
            <a:r>
              <a:rPr lang="en-US" sz="3600">
                <a:solidFill>
                  <a:schemeClr val="tx1"/>
                </a:solidFill>
                <a:latin typeface="Roboto" panose="02000000000000000000" pitchFamily="2" charset="0"/>
                <a:ea typeface="Roboto" panose="02000000000000000000" pitchFamily="2" charset="0"/>
                <a:cs typeface="Roboto" panose="02000000000000000000" pitchFamily="2" charset="0"/>
              </a:rPr>
              <a:t>San Francisco</a:t>
            </a:r>
            <a:br>
              <a:rPr lang="en-US" sz="3600">
                <a:solidFill>
                  <a:schemeClr val="tx1"/>
                </a:solidFill>
                <a:latin typeface="Roboto" panose="02000000000000000000" pitchFamily="2" charset="0"/>
                <a:ea typeface="Roboto" panose="02000000000000000000" pitchFamily="2" charset="0"/>
                <a:cs typeface="Roboto" panose="02000000000000000000" pitchFamily="2" charset="0"/>
              </a:rPr>
            </a:br>
            <a:br>
              <a:rPr lang="en-US" sz="3600">
                <a:solidFill>
                  <a:schemeClr val="tx1"/>
                </a:solidFill>
                <a:latin typeface="Roboto" panose="02000000000000000000" pitchFamily="2" charset="0"/>
                <a:ea typeface="Roboto" panose="02000000000000000000" pitchFamily="2" charset="0"/>
                <a:cs typeface="Roboto" panose="02000000000000000000" pitchFamily="2"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rPr>
              <a:t>Senior Manager - $226,125</a:t>
            </a:r>
            <a:br>
              <a:rPr lang="en-US" sz="2000">
                <a:solidFill>
                  <a:schemeClr val="tx1"/>
                </a:solidFill>
                <a:latin typeface="Roboto" panose="02000000000000000000" pitchFamily="2" charset="0"/>
                <a:ea typeface="Roboto" panose="02000000000000000000" pitchFamily="2" charset="0"/>
                <a:cs typeface="Roboto" panose="02000000000000000000" pitchFamily="2"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rPr>
              <a:t>Manager - $153,900</a:t>
            </a:r>
            <a:br>
              <a:rPr lang="en-US" sz="2000">
                <a:solidFill>
                  <a:schemeClr val="tx1"/>
                </a:solidFill>
                <a:latin typeface="Roboto" panose="02000000000000000000" pitchFamily="2" charset="0"/>
                <a:ea typeface="Roboto" panose="02000000000000000000" pitchFamily="2" charset="0"/>
                <a:cs typeface="Roboto" panose="02000000000000000000" pitchFamily="2"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rPr>
              <a:t>Associate - $92,813</a:t>
            </a:r>
          </a:p>
        </p:txBody>
      </p:sp>
      <p:sp>
        <p:nvSpPr>
          <p:cNvPr id="8" name="Title 1">
            <a:extLst>
              <a:ext uri="{FF2B5EF4-FFF2-40B4-BE49-F238E27FC236}">
                <a16:creationId xmlns:a16="http://schemas.microsoft.com/office/drawing/2014/main" id="{F034FA57-D665-9C3E-AF9F-CD98856BB92F}"/>
              </a:ext>
            </a:extLst>
          </p:cNvPr>
          <p:cNvSpPr txBox="1">
            <a:spLocks/>
          </p:cNvSpPr>
          <p:nvPr/>
        </p:nvSpPr>
        <p:spPr>
          <a:xfrm>
            <a:off x="4581961" y="3946811"/>
            <a:ext cx="3522950" cy="2452687"/>
          </a:xfrm>
          <a:prstGeom prst="rect">
            <a:avLst/>
          </a:prstGeom>
        </p:spPr>
        <p:txBody>
          <a:bodyPr vert="horz" lIns="91440" tIns="45720" rIns="91440" bIns="45720" rtlCol="0" anchor="ctr" anchorCtr="0">
            <a:normAutofit/>
          </a:bodyPr>
          <a:lstStyle>
            <a:lvl1pPr algn="l" defTabSz="914377" rtl="0" eaLnBrk="1" latinLnBrk="0" hangingPunct="1">
              <a:lnSpc>
                <a:spcPct val="90000"/>
              </a:lnSpc>
              <a:spcBef>
                <a:spcPct val="0"/>
              </a:spcBef>
              <a:buNone/>
              <a:defRPr sz="2933" kern="1200">
                <a:solidFill>
                  <a:schemeClr val="tx2"/>
                </a:solidFill>
                <a:latin typeface="Arial" panose="020B0604020202020204" pitchFamily="34" charset="0"/>
                <a:ea typeface="+mj-ea"/>
                <a:cs typeface="Arial" panose="020B0604020202020204" pitchFamily="34" charset="0"/>
              </a:defRPr>
            </a:lvl1pPr>
          </a:lstStyle>
          <a:p>
            <a:pPr defTabSz="914400"/>
            <a:r>
              <a:rPr lang="en-US" sz="3600">
                <a:solidFill>
                  <a:schemeClr val="tx1"/>
                </a:solidFill>
                <a:latin typeface="Roboto" panose="02000000000000000000" pitchFamily="2" charset="0"/>
                <a:ea typeface="Roboto" panose="02000000000000000000" pitchFamily="2" charset="0"/>
                <a:cs typeface="Roboto" panose="02000000000000000000" pitchFamily="2" charset="0"/>
              </a:rPr>
              <a:t>Chicago</a:t>
            </a:r>
            <a:br>
              <a:rPr lang="en-US" sz="3600">
                <a:solidFill>
                  <a:schemeClr val="tx1"/>
                </a:solidFill>
                <a:latin typeface="Roboto" panose="02000000000000000000" pitchFamily="2" charset="0"/>
                <a:ea typeface="Roboto" panose="02000000000000000000" pitchFamily="2" charset="0"/>
                <a:cs typeface="Roboto" panose="02000000000000000000" pitchFamily="2" charset="0"/>
              </a:rPr>
            </a:br>
            <a:br>
              <a:rPr lang="en-US" sz="3600">
                <a:solidFill>
                  <a:schemeClr val="tx1"/>
                </a:solidFill>
                <a:latin typeface="Roboto" panose="02000000000000000000" pitchFamily="2" charset="0"/>
                <a:ea typeface="Roboto" panose="02000000000000000000" pitchFamily="2" charset="0"/>
                <a:cs typeface="Roboto" panose="02000000000000000000" pitchFamily="2"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rPr>
              <a:t>Senior Manager - $207,700</a:t>
            </a:r>
            <a:br>
              <a:rPr lang="en-US" sz="2000">
                <a:solidFill>
                  <a:schemeClr val="tx1"/>
                </a:solidFill>
                <a:latin typeface="Roboto" panose="02000000000000000000" pitchFamily="2" charset="0"/>
                <a:ea typeface="Roboto" panose="02000000000000000000" pitchFamily="2" charset="0"/>
                <a:cs typeface="Roboto" panose="02000000000000000000" pitchFamily="2"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rPr>
              <a:t>Manager - $141,360</a:t>
            </a:r>
            <a:br>
              <a:rPr lang="en-US" sz="2000">
                <a:solidFill>
                  <a:schemeClr val="tx1"/>
                </a:solidFill>
                <a:latin typeface="Roboto" panose="02000000000000000000" pitchFamily="2" charset="0"/>
                <a:ea typeface="Roboto" panose="02000000000000000000" pitchFamily="2" charset="0"/>
                <a:cs typeface="Roboto" panose="02000000000000000000" pitchFamily="2"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rPr>
              <a:t>Associate - $85,250</a:t>
            </a:r>
          </a:p>
        </p:txBody>
      </p:sp>
      <p:sp>
        <p:nvSpPr>
          <p:cNvPr id="9" name="Title 1">
            <a:extLst>
              <a:ext uri="{FF2B5EF4-FFF2-40B4-BE49-F238E27FC236}">
                <a16:creationId xmlns:a16="http://schemas.microsoft.com/office/drawing/2014/main" id="{CB7E7048-DAD1-37EF-1EE8-E9E680594546}"/>
              </a:ext>
            </a:extLst>
          </p:cNvPr>
          <p:cNvSpPr txBox="1">
            <a:spLocks/>
          </p:cNvSpPr>
          <p:nvPr/>
        </p:nvSpPr>
        <p:spPr>
          <a:xfrm>
            <a:off x="8669050" y="3946812"/>
            <a:ext cx="3522950" cy="2452687"/>
          </a:xfrm>
          <a:prstGeom prst="rect">
            <a:avLst/>
          </a:prstGeom>
        </p:spPr>
        <p:txBody>
          <a:bodyPr vert="horz" lIns="91440" tIns="45720" rIns="91440" bIns="45720" rtlCol="0" anchor="ctr" anchorCtr="0">
            <a:normAutofit/>
          </a:bodyPr>
          <a:lstStyle>
            <a:lvl1pPr algn="l" defTabSz="914377" rtl="0" eaLnBrk="1" latinLnBrk="0" hangingPunct="1">
              <a:lnSpc>
                <a:spcPct val="90000"/>
              </a:lnSpc>
              <a:spcBef>
                <a:spcPct val="0"/>
              </a:spcBef>
              <a:buNone/>
              <a:defRPr sz="2933" kern="1200">
                <a:solidFill>
                  <a:schemeClr val="tx2"/>
                </a:solidFill>
                <a:latin typeface="Arial" panose="020B0604020202020204" pitchFamily="34" charset="0"/>
                <a:ea typeface="+mj-ea"/>
                <a:cs typeface="Arial" panose="020B0604020202020204" pitchFamily="34" charset="0"/>
              </a:defRPr>
            </a:lvl1pPr>
          </a:lstStyle>
          <a:p>
            <a:pPr defTabSz="914400"/>
            <a:r>
              <a:rPr lang="en-US" sz="3600">
                <a:solidFill>
                  <a:schemeClr val="tx1"/>
                </a:solidFill>
                <a:latin typeface="Roboto" panose="02000000000000000000" pitchFamily="2" charset="0"/>
                <a:ea typeface="Roboto" panose="02000000000000000000" pitchFamily="2" charset="0"/>
                <a:cs typeface="Roboto" panose="02000000000000000000" pitchFamily="2" charset="0"/>
              </a:rPr>
              <a:t>NYC</a:t>
            </a:r>
            <a:br>
              <a:rPr lang="en-US" sz="3600">
                <a:solidFill>
                  <a:schemeClr val="tx1"/>
                </a:solidFill>
                <a:latin typeface="Roboto" panose="02000000000000000000" pitchFamily="2" charset="0"/>
                <a:ea typeface="Roboto" panose="02000000000000000000" pitchFamily="2" charset="0"/>
                <a:cs typeface="Roboto" panose="02000000000000000000" pitchFamily="2" charset="0"/>
              </a:rPr>
            </a:br>
            <a:br>
              <a:rPr lang="en-US" sz="3600">
                <a:solidFill>
                  <a:schemeClr val="tx1"/>
                </a:solidFill>
                <a:latin typeface="Roboto" panose="02000000000000000000" pitchFamily="2" charset="0"/>
                <a:ea typeface="Roboto" panose="02000000000000000000" pitchFamily="2" charset="0"/>
                <a:cs typeface="Roboto" panose="02000000000000000000" pitchFamily="2"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rPr>
              <a:t>Senior Manager - $231,150</a:t>
            </a:r>
            <a:br>
              <a:rPr lang="en-US" sz="2000">
                <a:solidFill>
                  <a:schemeClr val="tx1"/>
                </a:solidFill>
                <a:latin typeface="Roboto" panose="02000000000000000000" pitchFamily="2" charset="0"/>
                <a:ea typeface="Roboto" panose="02000000000000000000" pitchFamily="2" charset="0"/>
                <a:cs typeface="Roboto" panose="02000000000000000000" pitchFamily="2"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rPr>
              <a:t>Manager - $157,320</a:t>
            </a:r>
            <a:br>
              <a:rPr lang="en-US" sz="2000">
                <a:solidFill>
                  <a:schemeClr val="tx1"/>
                </a:solidFill>
                <a:latin typeface="Roboto" panose="02000000000000000000" pitchFamily="2" charset="0"/>
                <a:ea typeface="Roboto" panose="02000000000000000000" pitchFamily="2" charset="0"/>
                <a:cs typeface="Roboto" panose="02000000000000000000" pitchFamily="2" charset="0"/>
              </a:rPr>
            </a:br>
            <a:r>
              <a:rPr lang="en-US" sz="2000">
                <a:solidFill>
                  <a:schemeClr val="tx1"/>
                </a:solidFill>
                <a:latin typeface="Roboto" panose="02000000000000000000" pitchFamily="2" charset="0"/>
                <a:ea typeface="Roboto" panose="02000000000000000000" pitchFamily="2" charset="0"/>
                <a:cs typeface="Roboto" panose="02000000000000000000" pitchFamily="2" charset="0"/>
              </a:rPr>
              <a:t>Associate - $94,875</a:t>
            </a:r>
          </a:p>
        </p:txBody>
      </p:sp>
      <p:sp>
        <p:nvSpPr>
          <p:cNvPr id="10" name="Rectangle 9">
            <a:extLst>
              <a:ext uri="{FF2B5EF4-FFF2-40B4-BE49-F238E27FC236}">
                <a16:creationId xmlns:a16="http://schemas.microsoft.com/office/drawing/2014/main" id="{CF324798-AC2D-70D6-0B92-02E36FB083BC}"/>
              </a:ext>
            </a:extLst>
          </p:cNvPr>
          <p:cNvSpPr/>
          <p:nvPr/>
        </p:nvSpPr>
        <p:spPr>
          <a:xfrm>
            <a:off x="333047" y="6370812"/>
            <a:ext cx="8741428"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200" i="1" kern="0">
                <a:latin typeface="Roboto" panose="02000000000000000000" pitchFamily="2" charset="0"/>
                <a:ea typeface="Roboto" panose="02000000000000000000" pitchFamily="2" charset="0"/>
                <a:cs typeface="Roboto" panose="02000000000000000000" pitchFamily="2" charset="0"/>
              </a:rPr>
              <a:t>Source: Robert Half 2023 Salary Guide – Audit/Assurance Services – Public Accounting 75</a:t>
            </a:r>
            <a:r>
              <a:rPr lang="en-US" sz="1200" i="1" kern="0" baseline="30000">
                <a:latin typeface="Roboto" panose="02000000000000000000" pitchFamily="2" charset="0"/>
                <a:ea typeface="Roboto" panose="02000000000000000000" pitchFamily="2" charset="0"/>
                <a:cs typeface="Roboto" panose="02000000000000000000" pitchFamily="2" charset="0"/>
              </a:rPr>
              <a:t>th</a:t>
            </a:r>
            <a:r>
              <a:rPr lang="en-US" sz="1200" i="1" kern="0">
                <a:latin typeface="Roboto" panose="02000000000000000000" pitchFamily="2" charset="0"/>
                <a:ea typeface="Roboto" panose="02000000000000000000" pitchFamily="2" charset="0"/>
                <a:cs typeface="Roboto" panose="02000000000000000000" pitchFamily="2" charset="0"/>
              </a:rPr>
              <a:t> percentile </a:t>
            </a:r>
          </a:p>
        </p:txBody>
      </p:sp>
    </p:spTree>
    <p:extLst>
      <p:ext uri="{BB962C8B-B14F-4D97-AF65-F5344CB8AC3E}">
        <p14:creationId xmlns:p14="http://schemas.microsoft.com/office/powerpoint/2010/main" val="4005830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891776"/>
            <a:ext cx="3799040" cy="1821107"/>
          </a:xfrm>
        </p:spPr>
        <p:txBody>
          <a:bodyPr anchor="t" anchorCtr="0">
            <a:normAutofit fontScale="90000"/>
          </a:bodyPr>
          <a:lstStyle/>
          <a:p>
            <a:r>
              <a:rPr lang="en-US">
                <a:latin typeface="Roboto"/>
                <a:ea typeface="Roboto"/>
                <a:cs typeface="Roboto"/>
              </a:rPr>
              <a:t>Accountant or CPA – what's the difference?</a:t>
            </a:r>
          </a:p>
        </p:txBody>
      </p:sp>
      <p:pic>
        <p:nvPicPr>
          <p:cNvPr id="14" name="Picture Placeholder 13" descr="Adviser talking with client">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 y="1"/>
            <a:ext cx="7465513"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4" y="2909530"/>
            <a:ext cx="3565524" cy="558800"/>
          </a:xfrm>
        </p:spPr>
        <p:txBody>
          <a:bodyPr>
            <a:normAutofit/>
          </a:bodyPr>
          <a:lstStyle/>
          <a:p>
            <a:r>
              <a:rPr lang="en-US"/>
              <a:t>CPAs are Accountants who:</a:t>
            </a:r>
          </a:p>
        </p:txBody>
      </p:sp>
      <p:sp>
        <p:nvSpPr>
          <p:cNvPr id="4" name="TextBox 3">
            <a:extLst>
              <a:ext uri="{FF2B5EF4-FFF2-40B4-BE49-F238E27FC236}">
                <a16:creationId xmlns:a16="http://schemas.microsoft.com/office/drawing/2014/main" id="{AE88CA41-96BB-4AFC-9189-B6FF7D345F6A}"/>
              </a:ext>
            </a:extLst>
          </p:cNvPr>
          <p:cNvSpPr txBox="1"/>
          <p:nvPr/>
        </p:nvSpPr>
        <p:spPr>
          <a:xfrm>
            <a:off x="7708900" y="3429000"/>
            <a:ext cx="4178300" cy="2585323"/>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Gill Sans MT"/>
                <a:ea typeface="+mn-ea"/>
                <a:cs typeface="+mn-cs"/>
              </a:rPr>
              <a:t>Are certified – CPA stands for Certified Public Accountant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Gill Sans MT"/>
                <a:ea typeface="+mn-ea"/>
                <a:cs typeface="+mn-cs"/>
              </a:rPr>
              <a:t>Earn more throughout their career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Gill Sans MT"/>
                <a:ea typeface="+mn-ea"/>
                <a:cs typeface="+mn-cs"/>
              </a:rPr>
              <a:t>Garner more trust and respect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Gill Sans MT"/>
                <a:ea typeface="+mn-ea"/>
                <a:cs typeface="+mn-cs"/>
              </a:rPr>
              <a:t>Experience greater job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Gill Sans MT"/>
                <a:ea typeface="+mn-ea"/>
                <a:cs typeface="+mn-cs"/>
              </a:rPr>
              <a:t>Can become even more specialized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Gill Sans MT"/>
                <a:ea typeface="+mn-ea"/>
                <a:cs typeface="+mn-cs"/>
              </a:rPr>
              <a:t>Take on highly valued, consulting roles</a:t>
            </a:r>
          </a:p>
        </p:txBody>
      </p:sp>
    </p:spTree>
    <p:extLst>
      <p:ext uri="{BB962C8B-B14F-4D97-AF65-F5344CB8AC3E}">
        <p14:creationId xmlns:p14="http://schemas.microsoft.com/office/powerpoint/2010/main" val="3375185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7B27-EE0B-4505-96B2-0A65EFAC322F}"/>
              </a:ext>
            </a:extLst>
          </p:cNvPr>
          <p:cNvSpPr>
            <a:spLocks noGrp="1"/>
          </p:cNvSpPr>
          <p:nvPr>
            <p:ph type="title"/>
          </p:nvPr>
        </p:nvSpPr>
        <p:spPr/>
        <p:txBody>
          <a:bodyPr/>
          <a:lstStyle/>
          <a:p>
            <a:r>
              <a:rPr lang="en-US">
                <a:latin typeface="Roboto" panose="02000000000000000000" pitchFamily="2" charset="0"/>
                <a:ea typeface="Roboto" panose="02000000000000000000" pitchFamily="2" charset="0"/>
              </a:rPr>
              <a:t>What do you need to become a CPA?</a:t>
            </a:r>
          </a:p>
        </p:txBody>
      </p:sp>
      <p:pic>
        <p:nvPicPr>
          <p:cNvPr id="26" name="Picture 25">
            <a:extLst>
              <a:ext uri="{FF2B5EF4-FFF2-40B4-BE49-F238E27FC236}">
                <a16:creationId xmlns:a16="http://schemas.microsoft.com/office/drawing/2014/main" id="{500EDD60-514A-8FAD-0F7A-9F07993A78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1844704"/>
            <a:ext cx="9144000" cy="2230395"/>
          </a:xfrm>
          <a:prstGeom prst="rect">
            <a:avLst/>
          </a:prstGeom>
        </p:spPr>
      </p:pic>
      <p:sp>
        <p:nvSpPr>
          <p:cNvPr id="28" name="TextBox 27">
            <a:extLst>
              <a:ext uri="{FF2B5EF4-FFF2-40B4-BE49-F238E27FC236}">
                <a16:creationId xmlns:a16="http://schemas.microsoft.com/office/drawing/2014/main" id="{11780F24-F647-4280-8249-B66DB6B7CF77}"/>
              </a:ext>
            </a:extLst>
          </p:cNvPr>
          <p:cNvSpPr txBox="1"/>
          <p:nvPr/>
        </p:nvSpPr>
        <p:spPr>
          <a:xfrm>
            <a:off x="1671363" y="5317004"/>
            <a:ext cx="8686987" cy="307777"/>
          </a:xfrm>
          <a:prstGeom prst="rect">
            <a:avLst/>
          </a:prstGeom>
          <a:noFill/>
        </p:spPr>
        <p:txBody>
          <a:bodyPr wrap="square" rtlCol="0">
            <a:spAutoFit/>
          </a:bodyPr>
          <a:lstStyle/>
          <a:p>
            <a:pPr defTabSz="457200">
              <a:defRPr/>
            </a:pPr>
            <a:r>
              <a:rPr lang="en-US" sz="1400" i="1">
                <a:latin typeface="Calibri"/>
              </a:rPr>
              <a:t>* Certain states require a separate ethics assessment in addition to what is tested on the CPA Exam.</a:t>
            </a:r>
          </a:p>
        </p:txBody>
      </p:sp>
      <p:sp>
        <p:nvSpPr>
          <p:cNvPr id="29" name="Rectangle 28">
            <a:extLst>
              <a:ext uri="{FF2B5EF4-FFF2-40B4-BE49-F238E27FC236}">
                <a16:creationId xmlns:a16="http://schemas.microsoft.com/office/drawing/2014/main" id="{1A925B1D-2665-4CCB-24F8-3526B3CB8EEE}"/>
              </a:ext>
            </a:extLst>
          </p:cNvPr>
          <p:cNvSpPr/>
          <p:nvPr/>
        </p:nvSpPr>
        <p:spPr>
          <a:xfrm>
            <a:off x="1524000" y="4089062"/>
            <a:ext cx="7331894" cy="734425"/>
          </a:xfrm>
          <a:prstGeom prst="rect">
            <a:avLst/>
          </a:prstGeom>
          <a:solidFill>
            <a:srgbClr val="3B4A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30" name="Rectangle 29">
            <a:extLst>
              <a:ext uri="{FF2B5EF4-FFF2-40B4-BE49-F238E27FC236}">
                <a16:creationId xmlns:a16="http://schemas.microsoft.com/office/drawing/2014/main" id="{3EE25A9B-96B4-2429-2C4C-21593BE4E0D3}"/>
              </a:ext>
            </a:extLst>
          </p:cNvPr>
          <p:cNvSpPr/>
          <p:nvPr/>
        </p:nvSpPr>
        <p:spPr>
          <a:xfrm>
            <a:off x="8832220" y="4089061"/>
            <a:ext cx="1835780" cy="734425"/>
          </a:xfrm>
          <a:prstGeom prst="rect">
            <a:avLst/>
          </a:prstGeom>
          <a:solidFill>
            <a:srgbClr val="722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31" name="Rectangle 30">
            <a:extLst>
              <a:ext uri="{FF2B5EF4-FFF2-40B4-BE49-F238E27FC236}">
                <a16:creationId xmlns:a16="http://schemas.microsoft.com/office/drawing/2014/main" id="{0C2984D6-0E25-5F37-6EE5-BD8212E6D482}"/>
              </a:ext>
            </a:extLst>
          </p:cNvPr>
          <p:cNvSpPr/>
          <p:nvPr/>
        </p:nvSpPr>
        <p:spPr>
          <a:xfrm>
            <a:off x="8855894" y="4263785"/>
            <a:ext cx="1812106" cy="338554"/>
          </a:xfrm>
          <a:prstGeom prst="rect">
            <a:avLst/>
          </a:prstGeom>
        </p:spPr>
        <p:txBody>
          <a:bodyPr wrap="square">
            <a:spAutoFit/>
          </a:bodyPr>
          <a:lstStyle/>
          <a:p>
            <a:pPr algn="ctr" defTabSz="457200">
              <a:defRPr/>
            </a:pPr>
            <a:r>
              <a:rPr lang="en-US" sz="1600" b="1">
                <a:solidFill>
                  <a:prstClr val="white"/>
                </a:solidFill>
                <a:latin typeface="Arial" panose="020B0604020202020204" pitchFamily="34" charset="0"/>
                <a:cs typeface="Arial" panose="020B0604020202020204" pitchFamily="34" charset="0"/>
              </a:rPr>
              <a:t>CPA</a:t>
            </a:r>
            <a:endParaRPr lang="en-US" sz="1600" b="1">
              <a:solidFill>
                <a:prstClr val="white"/>
              </a:solidFill>
              <a:latin typeface="Calibri"/>
            </a:endParaRPr>
          </a:p>
        </p:txBody>
      </p:sp>
      <p:sp>
        <p:nvSpPr>
          <p:cNvPr id="32" name="Rectangle 31">
            <a:extLst>
              <a:ext uri="{FF2B5EF4-FFF2-40B4-BE49-F238E27FC236}">
                <a16:creationId xmlns:a16="http://schemas.microsoft.com/office/drawing/2014/main" id="{02A1721C-D453-DDF7-E310-040F34F76B1A}"/>
              </a:ext>
            </a:extLst>
          </p:cNvPr>
          <p:cNvSpPr/>
          <p:nvPr/>
        </p:nvSpPr>
        <p:spPr>
          <a:xfrm>
            <a:off x="7024116" y="4263785"/>
            <a:ext cx="1812106" cy="338554"/>
          </a:xfrm>
          <a:prstGeom prst="rect">
            <a:avLst/>
          </a:prstGeom>
        </p:spPr>
        <p:txBody>
          <a:bodyPr wrap="square">
            <a:spAutoFit/>
          </a:bodyPr>
          <a:lstStyle/>
          <a:p>
            <a:pPr algn="ctr" defTabSz="457200">
              <a:defRPr/>
            </a:pPr>
            <a:r>
              <a:rPr lang="en-US" sz="1600" b="1">
                <a:solidFill>
                  <a:prstClr val="white"/>
                </a:solidFill>
                <a:latin typeface="Arial" panose="020B0604020202020204" pitchFamily="34" charset="0"/>
                <a:cs typeface="Arial" panose="020B0604020202020204" pitchFamily="34" charset="0"/>
              </a:rPr>
              <a:t>Exam</a:t>
            </a:r>
            <a:endParaRPr lang="en-US" sz="1600" b="1">
              <a:solidFill>
                <a:prstClr val="white"/>
              </a:solidFill>
              <a:latin typeface="Calibri"/>
            </a:endParaRPr>
          </a:p>
        </p:txBody>
      </p:sp>
      <p:sp>
        <p:nvSpPr>
          <p:cNvPr id="33" name="Rectangle 32">
            <a:extLst>
              <a:ext uri="{FF2B5EF4-FFF2-40B4-BE49-F238E27FC236}">
                <a16:creationId xmlns:a16="http://schemas.microsoft.com/office/drawing/2014/main" id="{84765F48-D69D-4177-E72A-FDF9A1FF14C9}"/>
              </a:ext>
            </a:extLst>
          </p:cNvPr>
          <p:cNvSpPr/>
          <p:nvPr/>
        </p:nvSpPr>
        <p:spPr>
          <a:xfrm>
            <a:off x="5190744" y="4263785"/>
            <a:ext cx="1812106" cy="338554"/>
          </a:xfrm>
          <a:prstGeom prst="rect">
            <a:avLst/>
          </a:prstGeom>
        </p:spPr>
        <p:txBody>
          <a:bodyPr wrap="square">
            <a:spAutoFit/>
          </a:bodyPr>
          <a:lstStyle/>
          <a:p>
            <a:pPr algn="ctr" defTabSz="457200">
              <a:defRPr/>
            </a:pPr>
            <a:r>
              <a:rPr lang="en-US" sz="1600" b="1">
                <a:solidFill>
                  <a:prstClr val="white"/>
                </a:solidFill>
                <a:latin typeface="Arial" panose="020B0604020202020204" pitchFamily="34" charset="0"/>
                <a:cs typeface="Arial" panose="020B0604020202020204" pitchFamily="34" charset="0"/>
              </a:rPr>
              <a:t>Ethics*</a:t>
            </a:r>
            <a:endParaRPr lang="en-US" sz="1600" b="1">
              <a:solidFill>
                <a:prstClr val="white"/>
              </a:solidFill>
              <a:latin typeface="Calibri"/>
            </a:endParaRPr>
          </a:p>
        </p:txBody>
      </p:sp>
      <p:sp>
        <p:nvSpPr>
          <p:cNvPr id="34" name="Rectangle 33">
            <a:extLst>
              <a:ext uri="{FF2B5EF4-FFF2-40B4-BE49-F238E27FC236}">
                <a16:creationId xmlns:a16="http://schemas.microsoft.com/office/drawing/2014/main" id="{DCAABF07-C388-D645-B513-D2E98E8F0603}"/>
              </a:ext>
            </a:extLst>
          </p:cNvPr>
          <p:cNvSpPr/>
          <p:nvPr/>
        </p:nvSpPr>
        <p:spPr>
          <a:xfrm>
            <a:off x="3334512" y="4263785"/>
            <a:ext cx="1812106" cy="338554"/>
          </a:xfrm>
          <a:prstGeom prst="rect">
            <a:avLst/>
          </a:prstGeom>
        </p:spPr>
        <p:txBody>
          <a:bodyPr wrap="square">
            <a:spAutoFit/>
          </a:bodyPr>
          <a:lstStyle/>
          <a:p>
            <a:pPr algn="ctr" defTabSz="457200">
              <a:defRPr/>
            </a:pPr>
            <a:r>
              <a:rPr lang="en-US" sz="1600" b="1">
                <a:solidFill>
                  <a:prstClr val="white"/>
                </a:solidFill>
                <a:latin typeface="Arial" panose="020B0604020202020204" pitchFamily="34" charset="0"/>
                <a:cs typeface="Arial" panose="020B0604020202020204" pitchFamily="34" charset="0"/>
              </a:rPr>
              <a:t>Experience</a:t>
            </a:r>
            <a:endParaRPr lang="en-US" sz="1600" b="1">
              <a:solidFill>
                <a:prstClr val="white"/>
              </a:solidFill>
              <a:latin typeface="Calibri"/>
            </a:endParaRPr>
          </a:p>
        </p:txBody>
      </p:sp>
      <p:sp>
        <p:nvSpPr>
          <p:cNvPr id="35" name="Rectangle 34">
            <a:extLst>
              <a:ext uri="{FF2B5EF4-FFF2-40B4-BE49-F238E27FC236}">
                <a16:creationId xmlns:a16="http://schemas.microsoft.com/office/drawing/2014/main" id="{6C0E20B6-3078-F627-4095-9B55BF34C2A9}"/>
              </a:ext>
            </a:extLst>
          </p:cNvPr>
          <p:cNvSpPr/>
          <p:nvPr/>
        </p:nvSpPr>
        <p:spPr>
          <a:xfrm>
            <a:off x="1545266" y="4263785"/>
            <a:ext cx="1812106" cy="338554"/>
          </a:xfrm>
          <a:prstGeom prst="rect">
            <a:avLst/>
          </a:prstGeom>
        </p:spPr>
        <p:txBody>
          <a:bodyPr wrap="square">
            <a:spAutoFit/>
          </a:bodyPr>
          <a:lstStyle/>
          <a:p>
            <a:pPr algn="ctr" defTabSz="457200">
              <a:defRPr/>
            </a:pPr>
            <a:r>
              <a:rPr lang="en-US" sz="1600" b="1">
                <a:solidFill>
                  <a:prstClr val="white"/>
                </a:solidFill>
                <a:latin typeface="Arial" panose="020B0604020202020204" pitchFamily="34" charset="0"/>
                <a:cs typeface="Arial" panose="020B0604020202020204" pitchFamily="34" charset="0"/>
              </a:rPr>
              <a:t>Education</a:t>
            </a:r>
            <a:endParaRPr lang="en-US" sz="1600" b="1">
              <a:solidFill>
                <a:prstClr val="white"/>
              </a:solidFill>
              <a:latin typeface="Calibri"/>
            </a:endParaRPr>
          </a:p>
        </p:txBody>
      </p:sp>
      <p:pic>
        <p:nvPicPr>
          <p:cNvPr id="36" name="Picture 35">
            <a:extLst>
              <a:ext uri="{FF2B5EF4-FFF2-40B4-BE49-F238E27FC236}">
                <a16:creationId xmlns:a16="http://schemas.microsoft.com/office/drawing/2014/main" id="{3F49C707-BDE1-C873-39F5-9DA9E5FDE0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0659" y="1844707"/>
            <a:ext cx="1821563" cy="2233388"/>
          </a:xfrm>
          <a:prstGeom prst="rect">
            <a:avLst/>
          </a:prstGeom>
        </p:spPr>
      </p:pic>
      <p:sp>
        <p:nvSpPr>
          <p:cNvPr id="37" name="Rectangle 36">
            <a:extLst>
              <a:ext uri="{FF2B5EF4-FFF2-40B4-BE49-F238E27FC236}">
                <a16:creationId xmlns:a16="http://schemas.microsoft.com/office/drawing/2014/main" id="{A3880342-7CA8-2E60-AA53-BB1CE7451C2B}"/>
              </a:ext>
            </a:extLst>
          </p:cNvPr>
          <p:cNvSpPr/>
          <p:nvPr/>
        </p:nvSpPr>
        <p:spPr>
          <a:xfrm>
            <a:off x="6994062" y="1814362"/>
            <a:ext cx="1854770" cy="2269215"/>
          </a:xfrm>
          <a:prstGeom prst="rect">
            <a:avLst/>
          </a:prstGeom>
          <a:solidFill>
            <a:srgbClr val="485969">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cxnSp>
        <p:nvCxnSpPr>
          <p:cNvPr id="38" name="Straight Connector 37">
            <a:extLst>
              <a:ext uri="{FF2B5EF4-FFF2-40B4-BE49-F238E27FC236}">
                <a16:creationId xmlns:a16="http://schemas.microsoft.com/office/drawing/2014/main" id="{118A80F9-E58B-8597-43E9-741FADCFD68B}"/>
              </a:ext>
            </a:extLst>
          </p:cNvPr>
          <p:cNvCxnSpPr/>
          <p:nvPr/>
        </p:nvCxnSpPr>
        <p:spPr>
          <a:xfrm>
            <a:off x="3338454" y="1814365"/>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F0595C0-DDE5-4E16-8C88-964A3D873226}"/>
              </a:ext>
            </a:extLst>
          </p:cNvPr>
          <p:cNvCxnSpPr>
            <a:endCxn id="29" idx="2"/>
          </p:cNvCxnSpPr>
          <p:nvPr/>
        </p:nvCxnSpPr>
        <p:spPr>
          <a:xfrm>
            <a:off x="5186174" y="1814363"/>
            <a:ext cx="3775" cy="300912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5820539-E643-1415-2DF4-4D1C097735FB}"/>
              </a:ext>
            </a:extLst>
          </p:cNvPr>
          <p:cNvCxnSpPr/>
          <p:nvPr/>
        </p:nvCxnSpPr>
        <p:spPr>
          <a:xfrm>
            <a:off x="7002360" y="1814365"/>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16BA52C-2CA6-9BE3-125B-5C13456AEBC5}"/>
              </a:ext>
            </a:extLst>
          </p:cNvPr>
          <p:cNvCxnSpPr/>
          <p:nvPr/>
        </p:nvCxnSpPr>
        <p:spPr>
          <a:xfrm>
            <a:off x="8831160" y="1814365"/>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4EC1841-580F-DA90-C64D-EE1344E74F29}"/>
              </a:ext>
            </a:extLst>
          </p:cNvPr>
          <p:cNvCxnSpPr/>
          <p:nvPr/>
        </p:nvCxnSpPr>
        <p:spPr>
          <a:xfrm flipH="1">
            <a:off x="1524002" y="4078095"/>
            <a:ext cx="9144001" cy="10964"/>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0C47D6A8-7AF5-58A5-976E-6405BF31D3CA}"/>
              </a:ext>
            </a:extLst>
          </p:cNvPr>
          <p:cNvGrpSpPr/>
          <p:nvPr/>
        </p:nvGrpSpPr>
        <p:grpSpPr>
          <a:xfrm>
            <a:off x="2988157" y="2617038"/>
            <a:ext cx="706670" cy="706670"/>
            <a:chOff x="1457177" y="1106380"/>
            <a:chExt cx="706670" cy="706670"/>
          </a:xfrm>
          <a:solidFill>
            <a:srgbClr val="3B4A5A"/>
          </a:solidFill>
        </p:grpSpPr>
        <p:sp>
          <p:nvSpPr>
            <p:cNvPr id="44" name="Oval 43">
              <a:extLst>
                <a:ext uri="{FF2B5EF4-FFF2-40B4-BE49-F238E27FC236}">
                  <a16:creationId xmlns:a16="http://schemas.microsoft.com/office/drawing/2014/main" id="{8DDBCFA4-91D0-C4A2-5E32-FCDAB283D927}"/>
                </a:ext>
              </a:extLst>
            </p:cNvPr>
            <p:cNvSpPr/>
            <p:nvPr/>
          </p:nvSpPr>
          <p:spPr>
            <a:xfrm>
              <a:off x="145717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45" name="Title 1">
              <a:extLst>
                <a:ext uri="{FF2B5EF4-FFF2-40B4-BE49-F238E27FC236}">
                  <a16:creationId xmlns:a16="http://schemas.microsoft.com/office/drawing/2014/main" id="{2DFBFC6D-F9FA-9B02-5A43-D5F1CA39651F}"/>
                </a:ext>
              </a:extLst>
            </p:cNvPr>
            <p:cNvSpPr txBox="1">
              <a:spLocks/>
            </p:cNvSpPr>
            <p:nvPr/>
          </p:nvSpPr>
          <p:spPr>
            <a:xfrm>
              <a:off x="172696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a:defRPr/>
              </a:pPr>
              <a:r>
                <a:rPr lang="en-US" sz="2400">
                  <a:solidFill>
                    <a:prstClr val="white"/>
                  </a:solidFill>
                  <a:latin typeface="Arial" panose="020B0604020202020204" pitchFamily="34" charset="0"/>
                  <a:cs typeface="Arial" panose="020B0604020202020204" pitchFamily="34" charset="0"/>
                </a:rPr>
                <a:t>+</a:t>
              </a:r>
              <a:endParaRPr lang="en-US">
                <a:solidFill>
                  <a:prstClr val="white"/>
                </a:solidFill>
                <a:latin typeface="Calibri"/>
              </a:endParaRPr>
            </a:p>
          </p:txBody>
        </p:sp>
      </p:grpSp>
      <p:grpSp>
        <p:nvGrpSpPr>
          <p:cNvPr id="46" name="Group 45">
            <a:extLst>
              <a:ext uri="{FF2B5EF4-FFF2-40B4-BE49-F238E27FC236}">
                <a16:creationId xmlns:a16="http://schemas.microsoft.com/office/drawing/2014/main" id="{54757BF9-84C8-E463-5255-62F07ECC29A4}"/>
              </a:ext>
            </a:extLst>
          </p:cNvPr>
          <p:cNvGrpSpPr/>
          <p:nvPr/>
        </p:nvGrpSpPr>
        <p:grpSpPr>
          <a:xfrm>
            <a:off x="4823937" y="2617038"/>
            <a:ext cx="706670" cy="706670"/>
            <a:chOff x="3299937" y="1106380"/>
            <a:chExt cx="706670" cy="706670"/>
          </a:xfrm>
          <a:solidFill>
            <a:srgbClr val="3B4A5A"/>
          </a:solidFill>
        </p:grpSpPr>
        <p:sp>
          <p:nvSpPr>
            <p:cNvPr id="47" name="Oval 46">
              <a:extLst>
                <a:ext uri="{FF2B5EF4-FFF2-40B4-BE49-F238E27FC236}">
                  <a16:creationId xmlns:a16="http://schemas.microsoft.com/office/drawing/2014/main" id="{76724E11-0DEC-67B6-A341-789AEE183F85}"/>
                </a:ext>
              </a:extLst>
            </p:cNvPr>
            <p:cNvSpPr/>
            <p:nvPr/>
          </p:nvSpPr>
          <p:spPr>
            <a:xfrm>
              <a:off x="329993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48" name="Title 1">
              <a:extLst>
                <a:ext uri="{FF2B5EF4-FFF2-40B4-BE49-F238E27FC236}">
                  <a16:creationId xmlns:a16="http://schemas.microsoft.com/office/drawing/2014/main" id="{3755D70F-ECD8-FEE6-DCF2-ECC66AF9E808}"/>
                </a:ext>
              </a:extLst>
            </p:cNvPr>
            <p:cNvSpPr txBox="1">
              <a:spLocks/>
            </p:cNvSpPr>
            <p:nvPr/>
          </p:nvSpPr>
          <p:spPr>
            <a:xfrm>
              <a:off x="356972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a:defRPr/>
              </a:pPr>
              <a:r>
                <a:rPr lang="en-US" sz="2400">
                  <a:solidFill>
                    <a:prstClr val="white"/>
                  </a:solidFill>
                  <a:latin typeface="Arial" panose="020B0604020202020204" pitchFamily="34" charset="0"/>
                  <a:cs typeface="Arial" panose="020B0604020202020204" pitchFamily="34" charset="0"/>
                </a:rPr>
                <a:t>+</a:t>
              </a:r>
              <a:endParaRPr lang="en-US">
                <a:solidFill>
                  <a:prstClr val="white"/>
                </a:solidFill>
                <a:latin typeface="Calibri"/>
              </a:endParaRPr>
            </a:p>
          </p:txBody>
        </p:sp>
      </p:grpSp>
      <p:grpSp>
        <p:nvGrpSpPr>
          <p:cNvPr id="49" name="Group 48">
            <a:extLst>
              <a:ext uri="{FF2B5EF4-FFF2-40B4-BE49-F238E27FC236}">
                <a16:creationId xmlns:a16="http://schemas.microsoft.com/office/drawing/2014/main" id="{548A1A6E-965F-D927-3D2D-B5E2A7DFAEFC}"/>
              </a:ext>
            </a:extLst>
          </p:cNvPr>
          <p:cNvGrpSpPr/>
          <p:nvPr/>
        </p:nvGrpSpPr>
        <p:grpSpPr>
          <a:xfrm>
            <a:off x="6645757" y="2617038"/>
            <a:ext cx="706670" cy="706670"/>
            <a:chOff x="5121757" y="1106380"/>
            <a:chExt cx="706670" cy="706670"/>
          </a:xfrm>
        </p:grpSpPr>
        <p:sp>
          <p:nvSpPr>
            <p:cNvPr id="50" name="Oval 49">
              <a:extLst>
                <a:ext uri="{FF2B5EF4-FFF2-40B4-BE49-F238E27FC236}">
                  <a16:creationId xmlns:a16="http://schemas.microsoft.com/office/drawing/2014/main" id="{4B7959D7-1698-F744-112F-BFFFB0CA1744}"/>
                </a:ext>
              </a:extLst>
            </p:cNvPr>
            <p:cNvSpPr/>
            <p:nvPr/>
          </p:nvSpPr>
          <p:spPr>
            <a:xfrm>
              <a:off x="5121757" y="1106380"/>
              <a:ext cx="706670" cy="706670"/>
            </a:xfrm>
            <a:prstGeom prst="ellipse">
              <a:avLst/>
            </a:prstGeom>
            <a:solidFill>
              <a:srgbClr val="3B4A5A"/>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51" name="Title 1">
              <a:extLst>
                <a:ext uri="{FF2B5EF4-FFF2-40B4-BE49-F238E27FC236}">
                  <a16:creationId xmlns:a16="http://schemas.microsoft.com/office/drawing/2014/main" id="{B1AB0417-64A5-0533-5375-70A67B50645E}"/>
                </a:ext>
              </a:extLst>
            </p:cNvPr>
            <p:cNvSpPr txBox="1">
              <a:spLocks/>
            </p:cNvSpPr>
            <p:nvPr/>
          </p:nvSpPr>
          <p:spPr>
            <a:xfrm>
              <a:off x="5391548" y="1268007"/>
              <a:ext cx="240727" cy="296111"/>
            </a:xfrm>
            <a:prstGeom prst="rect">
              <a:avLst/>
            </a:prstGeom>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a:defRPr/>
              </a:pPr>
              <a:r>
                <a:rPr lang="en-US" sz="2400">
                  <a:solidFill>
                    <a:prstClr val="white"/>
                  </a:solidFill>
                  <a:latin typeface="Arial" panose="020B0604020202020204" pitchFamily="34" charset="0"/>
                  <a:cs typeface="Arial" panose="020B0604020202020204" pitchFamily="34" charset="0"/>
                </a:rPr>
                <a:t>+</a:t>
              </a:r>
              <a:endParaRPr lang="en-US">
                <a:solidFill>
                  <a:prstClr val="white"/>
                </a:solidFill>
                <a:latin typeface="Calibri"/>
              </a:endParaRPr>
            </a:p>
          </p:txBody>
        </p:sp>
      </p:grpSp>
      <p:grpSp>
        <p:nvGrpSpPr>
          <p:cNvPr id="52" name="Group 51">
            <a:extLst>
              <a:ext uri="{FF2B5EF4-FFF2-40B4-BE49-F238E27FC236}">
                <a16:creationId xmlns:a16="http://schemas.microsoft.com/office/drawing/2014/main" id="{95822531-BEF5-980E-02DB-782A525F5365}"/>
              </a:ext>
            </a:extLst>
          </p:cNvPr>
          <p:cNvGrpSpPr/>
          <p:nvPr/>
        </p:nvGrpSpPr>
        <p:grpSpPr>
          <a:xfrm>
            <a:off x="8495497" y="2617038"/>
            <a:ext cx="706670" cy="706670"/>
            <a:chOff x="6971497" y="1106380"/>
            <a:chExt cx="706670" cy="706670"/>
          </a:xfrm>
          <a:solidFill>
            <a:srgbClr val="3B4A5A"/>
          </a:solidFill>
        </p:grpSpPr>
        <p:sp>
          <p:nvSpPr>
            <p:cNvPr id="53" name="Oval 52">
              <a:extLst>
                <a:ext uri="{FF2B5EF4-FFF2-40B4-BE49-F238E27FC236}">
                  <a16:creationId xmlns:a16="http://schemas.microsoft.com/office/drawing/2014/main" id="{16F0D4F0-F062-6A7A-6BEC-19E3F4DE65AA}"/>
                </a:ext>
              </a:extLst>
            </p:cNvPr>
            <p:cNvSpPr/>
            <p:nvPr/>
          </p:nvSpPr>
          <p:spPr>
            <a:xfrm>
              <a:off x="697149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54" name="Title 1">
              <a:extLst>
                <a:ext uri="{FF2B5EF4-FFF2-40B4-BE49-F238E27FC236}">
                  <a16:creationId xmlns:a16="http://schemas.microsoft.com/office/drawing/2014/main" id="{B6F68F3B-F6D1-3CD0-C0F7-519B6EEC79A0}"/>
                </a:ext>
              </a:extLst>
            </p:cNvPr>
            <p:cNvSpPr txBox="1">
              <a:spLocks/>
            </p:cNvSpPr>
            <p:nvPr/>
          </p:nvSpPr>
          <p:spPr>
            <a:xfrm>
              <a:off x="724128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a:defRPr/>
              </a:pPr>
              <a:r>
                <a:rPr lang="en-US" sz="2400">
                  <a:solidFill>
                    <a:prstClr val="white"/>
                  </a:solidFill>
                  <a:latin typeface="Arial" panose="020B0604020202020204" pitchFamily="34" charset="0"/>
                  <a:cs typeface="Arial" panose="020B0604020202020204" pitchFamily="34" charset="0"/>
                </a:rPr>
                <a:t>=</a:t>
              </a:r>
              <a:endParaRPr lang="en-US">
                <a:solidFill>
                  <a:prstClr val="white"/>
                </a:solidFill>
                <a:latin typeface="Calibri"/>
              </a:endParaRPr>
            </a:p>
          </p:txBody>
        </p:sp>
      </p:grpSp>
    </p:spTree>
    <p:extLst>
      <p:ext uri="{BB962C8B-B14F-4D97-AF65-F5344CB8AC3E}">
        <p14:creationId xmlns:p14="http://schemas.microsoft.com/office/powerpoint/2010/main" val="2779922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1" name="Freeform: Shape 3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6" name="Rectangle 3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Placeholder 22" descr="A person drawing on a white board">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20" y="1"/>
            <a:ext cx="304918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3046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18" name="Picture Placeholder 17" descr="Group of students working in library">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60936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a:stretch/>
        </p:blipFill>
        <p:spPr>
          <a:xfrm>
            <a:off x="9142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sp>
        <p:nvSpPr>
          <p:cNvPr id="38" name="Rectangle 37">
            <a:extLst>
              <a:ext uri="{FF2B5EF4-FFF2-40B4-BE49-F238E27FC236}">
                <a16:creationId xmlns:a16="http://schemas.microsoft.com/office/drawing/2014/main" id="{34F32A54-C851-4ADC-B81A-DEE6F5A0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vert="horz" wrap="square" lIns="0" tIns="0" rIns="0" bIns="0" rtlCol="0" anchor="t" anchorCtr="0">
            <a:normAutofit fontScale="90000"/>
          </a:bodyPr>
          <a:lstStyle/>
          <a:p>
            <a:pPr>
              <a:lnSpc>
                <a:spcPct val="100000"/>
              </a:lnSpc>
            </a:pPr>
            <a:r>
              <a:rPr lang="en-US" kern="1200">
                <a:solidFill>
                  <a:schemeClr val="tx1"/>
                </a:solidFill>
                <a:latin typeface="Roboto" panose="02000000000000000000" pitchFamily="2" charset="0"/>
                <a:ea typeface="Roboto" panose="02000000000000000000" pitchFamily="2" charset="0"/>
              </a:rPr>
              <a:t>Could accounting be right for you?</a:t>
            </a:r>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5267325" y="4507200"/>
            <a:ext cx="6657975" cy="1562959"/>
          </a:xfrm>
          <a:noFill/>
        </p:spPr>
        <p:txBody>
          <a:bodyPr vert="horz" wrap="square" lIns="0" tIns="0" rIns="0" bIns="0" numCol="2" spcCol="182880" rtlCol="0" anchor="t">
            <a:normAutofit fontScale="85000" lnSpcReduction="20000"/>
          </a:bodyPr>
          <a:lstStyle/>
          <a:p>
            <a:r>
              <a:rPr lang="en-US" sz="1600"/>
              <a:t>Do you want flexibility in your career? </a:t>
            </a:r>
          </a:p>
          <a:p>
            <a:r>
              <a:rPr lang="en-US" sz="1600"/>
              <a:t>Do you like puzzles?</a:t>
            </a:r>
          </a:p>
          <a:p>
            <a:r>
              <a:rPr lang="en-US" sz="1600"/>
              <a:t>Do you like technology?</a:t>
            </a:r>
          </a:p>
          <a:p>
            <a:r>
              <a:rPr lang="en-US" sz="1600"/>
              <a:t>Do you like working in teams?</a:t>
            </a:r>
          </a:p>
          <a:p>
            <a:r>
              <a:rPr lang="en-US" sz="1600"/>
              <a:t>Do you like helping people?</a:t>
            </a:r>
          </a:p>
          <a:p>
            <a:r>
              <a:rPr lang="en-US" sz="1600"/>
              <a:t>Do you like detective work?</a:t>
            </a:r>
          </a:p>
          <a:p>
            <a:r>
              <a:rPr lang="en-US" sz="1600"/>
              <a:t>Do you want to learn the language of business?</a:t>
            </a:r>
          </a:p>
        </p:txBody>
      </p:sp>
      <p:pic>
        <p:nvPicPr>
          <p:cNvPr id="16" name="Picture 15">
            <a:extLst>
              <a:ext uri="{FF2B5EF4-FFF2-40B4-BE49-F238E27FC236}">
                <a16:creationId xmlns:a16="http://schemas.microsoft.com/office/drawing/2014/main" id="{239D187A-C3D0-47C1-8AC0-CDB3BB6803A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80642" y="5901291"/>
            <a:ext cx="2341443" cy="1022349"/>
          </a:xfrm>
          <a:prstGeom prst="rect">
            <a:avLst/>
          </a:prstGeom>
        </p:spPr>
      </p:pic>
      <p:pic>
        <p:nvPicPr>
          <p:cNvPr id="2" name="Picture 1" descr="A white text on a black background&#10;&#10;Description automatically generated">
            <a:extLst>
              <a:ext uri="{FF2B5EF4-FFF2-40B4-BE49-F238E27FC236}">
                <a16:creationId xmlns:a16="http://schemas.microsoft.com/office/drawing/2014/main" id="{AF844F99-CE31-5380-CDB7-46E6FCF558BB}"/>
              </a:ext>
            </a:extLst>
          </p:cNvPr>
          <p:cNvPicPr>
            <a:picLocks noChangeAspect="1"/>
          </p:cNvPicPr>
          <p:nvPr/>
        </p:nvPicPr>
        <p:blipFill>
          <a:blip r:embed="rId8"/>
          <a:stretch>
            <a:fillRect/>
          </a:stretch>
        </p:blipFill>
        <p:spPr>
          <a:xfrm>
            <a:off x="2066702" y="6363116"/>
            <a:ext cx="1148549" cy="235795"/>
          </a:xfrm>
          <a:prstGeom prst="rect">
            <a:avLst/>
          </a:prstGeom>
        </p:spPr>
      </p:pic>
    </p:spTree>
    <p:extLst>
      <p:ext uri="{BB962C8B-B14F-4D97-AF65-F5344CB8AC3E}">
        <p14:creationId xmlns:p14="http://schemas.microsoft.com/office/powerpoint/2010/main" val="1689534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1748409">
            <a:off x="-1247951" y="5315664"/>
            <a:ext cx="4503394" cy="4086831"/>
          </a:xfrm>
          <a:custGeom>
            <a:avLst/>
            <a:gdLst/>
            <a:ahLst/>
            <a:cxnLst/>
            <a:rect l="l" t="t" r="r" b="b"/>
            <a:pathLst>
              <a:path w="6755091" h="6130246">
                <a:moveTo>
                  <a:pt x="0" y="0"/>
                </a:moveTo>
                <a:lnTo>
                  <a:pt x="6755092" y="0"/>
                </a:lnTo>
                <a:lnTo>
                  <a:pt x="6755092" y="6130246"/>
                </a:lnTo>
                <a:lnTo>
                  <a:pt x="0" y="613024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2223819">
            <a:off x="6809974" y="-3810556"/>
            <a:ext cx="8397918" cy="7621111"/>
          </a:xfrm>
          <a:custGeom>
            <a:avLst/>
            <a:gdLst/>
            <a:ahLst/>
            <a:cxnLst/>
            <a:rect l="l" t="t" r="r" b="b"/>
            <a:pathLst>
              <a:path w="12596877" h="11431666">
                <a:moveTo>
                  <a:pt x="0" y="0"/>
                </a:moveTo>
                <a:lnTo>
                  <a:pt x="12596877" y="0"/>
                </a:lnTo>
                <a:lnTo>
                  <a:pt x="12596877" y="11431666"/>
                </a:lnTo>
                <a:lnTo>
                  <a:pt x="0" y="11431666"/>
                </a:lnTo>
                <a:lnTo>
                  <a:pt x="0" y="0"/>
                </a:lnTo>
                <a:close/>
              </a:path>
            </a:pathLst>
          </a:custGeom>
          <a:blipFill>
            <a:blip r:embed="rId5"/>
            <a:stretch>
              <a:fillRect/>
            </a:stretch>
          </a:blipFill>
        </p:spPr>
        <p:txBody>
          <a:bodyPr/>
          <a:lstStyle/>
          <a:p>
            <a:endParaRPr lang="en-US"/>
          </a:p>
        </p:txBody>
      </p:sp>
      <p:sp>
        <p:nvSpPr>
          <p:cNvPr id="5" name="Freeform 5"/>
          <p:cNvSpPr/>
          <p:nvPr/>
        </p:nvSpPr>
        <p:spPr>
          <a:xfrm>
            <a:off x="-685800" y="-956933"/>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194833">
            <a:off x="9655319" y="5580583"/>
            <a:ext cx="3346711" cy="3346711"/>
          </a:xfrm>
          <a:custGeom>
            <a:avLst/>
            <a:gdLst/>
            <a:ahLst/>
            <a:cxnLst/>
            <a:rect l="l" t="t" r="r" b="b"/>
            <a:pathLst>
              <a:path w="5020066" h="5020066">
                <a:moveTo>
                  <a:pt x="0" y="0"/>
                </a:moveTo>
                <a:lnTo>
                  <a:pt x="5020067" y="0"/>
                </a:lnTo>
                <a:lnTo>
                  <a:pt x="5020067" y="5020066"/>
                </a:lnTo>
                <a:lnTo>
                  <a:pt x="0" y="5020066"/>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a:grpSpLocks noChangeAspect="1"/>
          </p:cNvGrpSpPr>
          <p:nvPr/>
        </p:nvGrpSpPr>
        <p:grpSpPr>
          <a:xfrm>
            <a:off x="7866827" y="2089644"/>
            <a:ext cx="2678713" cy="2678713"/>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gradFill rotWithShape="1">
              <a:gsLst>
                <a:gs pos="0">
                  <a:srgbClr val="048AFF">
                    <a:alpha val="100000"/>
                  </a:srgbClr>
                </a:gs>
                <a:gs pos="100000">
                  <a:srgbClr val="B100E8">
                    <a:alpha val="100000"/>
                  </a:srgbClr>
                </a:gs>
              </a:gsLst>
              <a:lin ang="2100000"/>
            </a:gradFill>
          </p:spPr>
          <p:txBody>
            <a:bodyPr/>
            <a:lstStyle/>
            <a:p>
              <a:endParaRPr lang="en-US"/>
            </a:p>
          </p:txBody>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2B1511"/>
            </a:solidFill>
          </p:spPr>
          <p:txBody>
            <a:bodyPr/>
            <a:lstStyle/>
            <a:p>
              <a:endParaRPr lang="en-US"/>
            </a:p>
          </p:txBody>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1" name="TextBox 11"/>
          <p:cNvSpPr txBox="1"/>
          <p:nvPr/>
        </p:nvSpPr>
        <p:spPr>
          <a:xfrm>
            <a:off x="1116423" y="3008140"/>
            <a:ext cx="5698125" cy="1433021"/>
          </a:xfrm>
          <a:prstGeom prst="rect">
            <a:avLst/>
          </a:prstGeom>
        </p:spPr>
        <p:txBody>
          <a:bodyPr lIns="0" tIns="0" rIns="0" bIns="0" rtlCol="0" anchor="t">
            <a:spAutoFit/>
          </a:bodyPr>
          <a:lstStyle/>
          <a:p>
            <a:pPr>
              <a:lnSpc>
                <a:spcPts val="12155"/>
              </a:lnSpc>
            </a:pPr>
            <a:r>
              <a:rPr lang="en-US" sz="8872">
                <a:solidFill>
                  <a:srgbClr val="BA12D4"/>
                </a:solidFill>
                <a:latin typeface="Now Bold"/>
              </a:rPr>
              <a:t>QUIZ</a:t>
            </a:r>
          </a:p>
        </p:txBody>
      </p:sp>
      <p:sp>
        <p:nvSpPr>
          <p:cNvPr id="12" name="TextBox 12"/>
          <p:cNvSpPr txBox="1"/>
          <p:nvPr/>
        </p:nvSpPr>
        <p:spPr>
          <a:xfrm>
            <a:off x="1116423" y="2288009"/>
            <a:ext cx="5698125" cy="832279"/>
          </a:xfrm>
          <a:prstGeom prst="rect">
            <a:avLst/>
          </a:prstGeom>
        </p:spPr>
        <p:txBody>
          <a:bodyPr lIns="0" tIns="0" rIns="0" bIns="0" rtlCol="0" anchor="t">
            <a:spAutoFit/>
          </a:bodyPr>
          <a:lstStyle/>
          <a:p>
            <a:pPr>
              <a:lnSpc>
                <a:spcPts val="7097"/>
              </a:lnSpc>
            </a:pPr>
            <a:r>
              <a:rPr lang="en-US" sz="5106">
                <a:solidFill>
                  <a:srgbClr val="8ECFF0"/>
                </a:solidFill>
                <a:latin typeface="Now Bold"/>
              </a:rPr>
              <a:t>POP</a:t>
            </a:r>
          </a:p>
        </p:txBody>
      </p:sp>
      <p:sp>
        <p:nvSpPr>
          <p:cNvPr id="13" name="TextBox 13"/>
          <p:cNvSpPr txBox="1"/>
          <p:nvPr/>
        </p:nvSpPr>
        <p:spPr>
          <a:xfrm>
            <a:off x="1127729" y="4477838"/>
            <a:ext cx="5218466" cy="287515"/>
          </a:xfrm>
          <a:prstGeom prst="rect">
            <a:avLst/>
          </a:prstGeom>
        </p:spPr>
        <p:txBody>
          <a:bodyPr lIns="0" tIns="0" rIns="0" bIns="0" rtlCol="0" anchor="t">
            <a:spAutoFit/>
          </a:bodyPr>
          <a:lstStyle/>
          <a:p>
            <a:pPr>
              <a:lnSpc>
                <a:spcPts val="2389"/>
              </a:lnSpc>
              <a:spcBef>
                <a:spcPct val="0"/>
              </a:spcBef>
            </a:pPr>
            <a:r>
              <a:rPr lang="en-US" sz="1942">
                <a:solidFill>
                  <a:srgbClr val="FFFAEB"/>
                </a:solidFill>
                <a:latin typeface="DM Sans Italics"/>
              </a:rPr>
              <a:t>How well do you know accounting?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89614" y="50800"/>
            <a:ext cx="5411786" cy="1597498"/>
          </a:xfrm>
        </p:spPr>
        <p:txBody>
          <a:bodyPr anchor="b" anchorCtr="0">
            <a:normAutofit/>
          </a:bodyPr>
          <a:lstStyle/>
          <a:p>
            <a:r>
              <a:rPr lang="en-US">
                <a:latin typeface="Roboto" panose="02000000000000000000" pitchFamily="2" charset="0"/>
                <a:ea typeface="Roboto" panose="02000000000000000000" pitchFamily="2" charset="0"/>
              </a:rPr>
              <a:t>Name</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789614" y="1826419"/>
            <a:ext cx="3565524" cy="865982"/>
          </a:xfrm>
        </p:spPr>
        <p:txBody>
          <a:bodyPr>
            <a:normAutofit/>
          </a:bodyPr>
          <a:lstStyle/>
          <a:p>
            <a:pPr>
              <a:spcBef>
                <a:spcPts val="0"/>
              </a:spcBef>
            </a:pPr>
            <a:r>
              <a:rPr lang="en-US">
                <a:latin typeface="Arial" panose="020B0604020202020204" pitchFamily="34" charset="0"/>
                <a:cs typeface="Arial" panose="020B0604020202020204" pitchFamily="34" charset="0"/>
              </a:rPr>
              <a:t>Title</a:t>
            </a:r>
          </a:p>
          <a:p>
            <a:pPr>
              <a:spcBef>
                <a:spcPts val="0"/>
              </a:spcBef>
            </a:pPr>
            <a:r>
              <a:rPr lang="en-US">
                <a:latin typeface="Arial" panose="020B0604020202020204" pitchFamily="34" charset="0"/>
                <a:cs typeface="Arial" panose="020B0604020202020204" pitchFamily="34" charset="0"/>
              </a:rPr>
              <a:t>Company</a:t>
            </a:r>
          </a:p>
        </p:txBody>
      </p:sp>
      <p:sp>
        <p:nvSpPr>
          <p:cNvPr id="5" name="Picture Placeholder 4">
            <a:extLst>
              <a:ext uri="{FF2B5EF4-FFF2-40B4-BE49-F238E27FC236}">
                <a16:creationId xmlns:a16="http://schemas.microsoft.com/office/drawing/2014/main" id="{0FDDDD73-628F-452C-886D-B3692C19229C}"/>
              </a:ext>
            </a:extLst>
          </p:cNvPr>
          <p:cNvSpPr>
            <a:spLocks noGrp="1"/>
          </p:cNvSpPr>
          <p:nvPr>
            <p:ph type="pic" sz="quarter" idx="13"/>
          </p:nvPr>
        </p:nvSpPr>
        <p:spPr>
          <a:xfrm>
            <a:off x="176212" y="434975"/>
            <a:ext cx="5321300" cy="5988049"/>
          </a:xfrm>
        </p:spPr>
        <p:txBody>
          <a:bodyPr/>
          <a:lstStyle/>
          <a:p>
            <a:endParaRPr lang="en-US"/>
          </a:p>
        </p:txBody>
      </p:sp>
      <p:sp>
        <p:nvSpPr>
          <p:cNvPr id="7" name="Subtitle 2">
            <a:extLst>
              <a:ext uri="{FF2B5EF4-FFF2-40B4-BE49-F238E27FC236}">
                <a16:creationId xmlns:a16="http://schemas.microsoft.com/office/drawing/2014/main" id="{E5607467-1D2F-45C3-B361-49CD494BCEE2}"/>
              </a:ext>
            </a:extLst>
          </p:cNvPr>
          <p:cNvSpPr txBox="1">
            <a:spLocks/>
          </p:cNvSpPr>
          <p:nvPr/>
        </p:nvSpPr>
        <p:spPr>
          <a:xfrm>
            <a:off x="5789614" y="3299618"/>
            <a:ext cx="5564186" cy="2974182"/>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Font typeface="Arial" panose="020B0604020202020204" pitchFamily="34" charset="0"/>
              <a:buChar char="•"/>
            </a:pPr>
            <a:r>
              <a:rPr lang="en-US">
                <a:latin typeface="Arial" panose="020B0604020202020204" pitchFamily="34" charset="0"/>
                <a:cs typeface="Arial" panose="020B0604020202020204" pitchFamily="34" charset="0"/>
              </a:rPr>
              <a:t>I first became interested in accounting when…</a:t>
            </a:r>
          </a:p>
          <a:p>
            <a:pPr marL="342900" indent="-342900">
              <a:spcBef>
                <a:spcPts val="0"/>
              </a:spcBef>
              <a:buFont typeface="Arial" panose="020B0604020202020204" pitchFamily="34" charset="0"/>
              <a:buChar char="•"/>
            </a:pPr>
            <a:r>
              <a:rPr lang="en-US">
                <a:latin typeface="Arial" panose="020B0604020202020204" pitchFamily="34" charset="0"/>
                <a:cs typeface="Arial" panose="020B0604020202020204" pitchFamily="34" charset="0"/>
              </a:rPr>
              <a:t>My career started…</a:t>
            </a:r>
          </a:p>
          <a:p>
            <a:pPr marL="342900" indent="-342900">
              <a:spcBef>
                <a:spcPts val="0"/>
              </a:spcBef>
              <a:buFont typeface="Arial" panose="020B0604020202020204" pitchFamily="34" charset="0"/>
              <a:buChar char="•"/>
            </a:pPr>
            <a:r>
              <a:rPr lang="en-US">
                <a:latin typeface="Arial" panose="020B0604020202020204" pitchFamily="34" charset="0"/>
                <a:cs typeface="Arial" panose="020B0604020202020204" pitchFamily="34" charset="0"/>
              </a:rPr>
              <a:t>And now I…Which means I...</a:t>
            </a:r>
          </a:p>
          <a:p>
            <a:pPr marL="342900" indent="-342900">
              <a:spcBef>
                <a:spcPts val="0"/>
              </a:spcBef>
              <a:buFont typeface="Arial" panose="020B0604020202020204" pitchFamily="34" charset="0"/>
              <a:buChar char="•"/>
            </a:pPr>
            <a:r>
              <a:rPr lang="en-US">
                <a:latin typeface="Arial" panose="020B0604020202020204" pitchFamily="34" charset="0"/>
                <a:cs typeface="Arial" panose="020B0604020202020204" pitchFamily="34" charset="0"/>
              </a:rPr>
              <a:t>My favorite part of my job is…</a:t>
            </a:r>
          </a:p>
          <a:p>
            <a:pPr marL="342900" indent="-342900">
              <a:spcBef>
                <a:spcPts val="0"/>
              </a:spcBef>
              <a:buFont typeface="Arial" panose="020B0604020202020204" pitchFamily="34" charset="0"/>
              <a:buChar char="•"/>
            </a:pPr>
            <a:r>
              <a:rPr lang="en-US">
                <a:latin typeface="Arial" panose="020B0604020202020204" pitchFamily="34" charset="0"/>
                <a:cs typeface="Arial" panose="020B0604020202020204" pitchFamily="34" charset="0"/>
              </a:rPr>
              <a:t>The coolest thing I’ve done as a CPA is…</a:t>
            </a:r>
          </a:p>
          <a:p>
            <a:pPr marL="342900" indent="-342900">
              <a:spcBef>
                <a:spcPts val="0"/>
              </a:spcBef>
              <a:buFont typeface="Arial" panose="020B0604020202020204" pitchFamily="34" charset="0"/>
              <a:buChar char="•"/>
            </a:pPr>
            <a:r>
              <a:rPr lang="en-US">
                <a:latin typeface="Arial" panose="020B0604020202020204" pitchFamily="34" charset="0"/>
                <a:cs typeface="Arial" panose="020B0604020202020204" pitchFamily="34" charset="0"/>
              </a:rPr>
              <a:t>You might be surprised to learn I…</a:t>
            </a:r>
          </a:p>
        </p:txBody>
      </p:sp>
    </p:spTree>
    <p:extLst>
      <p:ext uri="{BB962C8B-B14F-4D97-AF65-F5344CB8AC3E}">
        <p14:creationId xmlns:p14="http://schemas.microsoft.com/office/powerpoint/2010/main" val="1808428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1748409">
            <a:off x="-1247951" y="5315664"/>
            <a:ext cx="4503394" cy="4086831"/>
          </a:xfrm>
          <a:custGeom>
            <a:avLst/>
            <a:gdLst/>
            <a:ahLst/>
            <a:cxnLst/>
            <a:rect l="l" t="t" r="r" b="b"/>
            <a:pathLst>
              <a:path w="6755091" h="6130246">
                <a:moveTo>
                  <a:pt x="0" y="0"/>
                </a:moveTo>
                <a:lnTo>
                  <a:pt x="6755092" y="0"/>
                </a:lnTo>
                <a:lnTo>
                  <a:pt x="6755092" y="6130246"/>
                </a:lnTo>
                <a:lnTo>
                  <a:pt x="0" y="613024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2223819">
            <a:off x="6809974" y="-3810556"/>
            <a:ext cx="8397918" cy="7621111"/>
          </a:xfrm>
          <a:custGeom>
            <a:avLst/>
            <a:gdLst/>
            <a:ahLst/>
            <a:cxnLst/>
            <a:rect l="l" t="t" r="r" b="b"/>
            <a:pathLst>
              <a:path w="12596877" h="11431666">
                <a:moveTo>
                  <a:pt x="0" y="0"/>
                </a:moveTo>
                <a:lnTo>
                  <a:pt x="12596877" y="0"/>
                </a:lnTo>
                <a:lnTo>
                  <a:pt x="12596877" y="11431666"/>
                </a:lnTo>
                <a:lnTo>
                  <a:pt x="0" y="11431666"/>
                </a:lnTo>
                <a:lnTo>
                  <a:pt x="0" y="0"/>
                </a:lnTo>
                <a:close/>
              </a:path>
            </a:pathLst>
          </a:custGeom>
          <a:blipFill>
            <a:blip r:embed="rId5"/>
            <a:stretch>
              <a:fillRect/>
            </a:stretch>
          </a:blipFill>
        </p:spPr>
        <p:txBody>
          <a:bodyPr/>
          <a:lstStyle/>
          <a:p>
            <a:endParaRPr lang="en-US"/>
          </a:p>
        </p:txBody>
      </p:sp>
      <p:sp>
        <p:nvSpPr>
          <p:cNvPr id="5" name="Freeform 5"/>
          <p:cNvSpPr/>
          <p:nvPr/>
        </p:nvSpPr>
        <p:spPr>
          <a:xfrm>
            <a:off x="-685800" y="-956933"/>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194833">
            <a:off x="9655319" y="5580583"/>
            <a:ext cx="3346711" cy="3346711"/>
          </a:xfrm>
          <a:custGeom>
            <a:avLst/>
            <a:gdLst/>
            <a:ahLst/>
            <a:cxnLst/>
            <a:rect l="l" t="t" r="r" b="b"/>
            <a:pathLst>
              <a:path w="5020066" h="5020066">
                <a:moveTo>
                  <a:pt x="0" y="0"/>
                </a:moveTo>
                <a:lnTo>
                  <a:pt x="5020067" y="0"/>
                </a:lnTo>
                <a:lnTo>
                  <a:pt x="5020067" y="5020066"/>
                </a:lnTo>
                <a:lnTo>
                  <a:pt x="0" y="5020066"/>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a:grpSpLocks noChangeAspect="1"/>
          </p:cNvGrpSpPr>
          <p:nvPr/>
        </p:nvGrpSpPr>
        <p:grpSpPr>
          <a:xfrm>
            <a:off x="7866827" y="2089644"/>
            <a:ext cx="2678713" cy="2678713"/>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gradFill rotWithShape="1">
              <a:gsLst>
                <a:gs pos="0">
                  <a:srgbClr val="048AFF">
                    <a:alpha val="100000"/>
                  </a:srgbClr>
                </a:gs>
                <a:gs pos="100000">
                  <a:srgbClr val="B100E8">
                    <a:alpha val="100000"/>
                  </a:srgbClr>
                </a:gs>
              </a:gsLst>
              <a:lin ang="2100000"/>
            </a:gradFill>
          </p:spPr>
          <p:txBody>
            <a:bodyPr/>
            <a:lstStyle/>
            <a:p>
              <a:endParaRPr lang="en-US"/>
            </a:p>
          </p:txBody>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2B1511"/>
            </a:solidFill>
          </p:spPr>
          <p:txBody>
            <a:bodyPr/>
            <a:lstStyle/>
            <a:p>
              <a:endParaRPr lang="en-US"/>
            </a:p>
          </p:txBody>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2" name="TextBox 12"/>
          <p:cNvSpPr txBox="1"/>
          <p:nvPr/>
        </p:nvSpPr>
        <p:spPr>
          <a:xfrm>
            <a:off x="1116423" y="2288009"/>
            <a:ext cx="5698125" cy="1742785"/>
          </a:xfrm>
          <a:prstGeom prst="rect">
            <a:avLst/>
          </a:prstGeom>
        </p:spPr>
        <p:txBody>
          <a:bodyPr lIns="0" tIns="0" rIns="0" bIns="0" rtlCol="0" anchor="t">
            <a:spAutoFit/>
          </a:bodyPr>
          <a:lstStyle/>
          <a:p>
            <a:pPr>
              <a:lnSpc>
                <a:spcPts val="7097"/>
              </a:lnSpc>
            </a:pPr>
            <a:r>
              <a:rPr lang="en-US" sz="5106">
                <a:solidFill>
                  <a:srgbClr val="8ECFF0"/>
                </a:solidFill>
                <a:latin typeface="Now Bold"/>
              </a:rPr>
              <a:t>What does CPA stand for?</a:t>
            </a:r>
          </a:p>
        </p:txBody>
      </p:sp>
    </p:spTree>
    <p:extLst>
      <p:ext uri="{BB962C8B-B14F-4D97-AF65-F5344CB8AC3E}">
        <p14:creationId xmlns:p14="http://schemas.microsoft.com/office/powerpoint/2010/main" val="1637742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1748409">
            <a:off x="-1247951" y="5315664"/>
            <a:ext cx="4503394" cy="4086831"/>
          </a:xfrm>
          <a:custGeom>
            <a:avLst/>
            <a:gdLst/>
            <a:ahLst/>
            <a:cxnLst/>
            <a:rect l="l" t="t" r="r" b="b"/>
            <a:pathLst>
              <a:path w="6755091" h="6130246">
                <a:moveTo>
                  <a:pt x="0" y="0"/>
                </a:moveTo>
                <a:lnTo>
                  <a:pt x="6755092" y="0"/>
                </a:lnTo>
                <a:lnTo>
                  <a:pt x="6755092" y="6130246"/>
                </a:lnTo>
                <a:lnTo>
                  <a:pt x="0" y="613024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2223819">
            <a:off x="6809974" y="-3810556"/>
            <a:ext cx="8397918" cy="7621111"/>
          </a:xfrm>
          <a:custGeom>
            <a:avLst/>
            <a:gdLst/>
            <a:ahLst/>
            <a:cxnLst/>
            <a:rect l="l" t="t" r="r" b="b"/>
            <a:pathLst>
              <a:path w="12596877" h="11431666">
                <a:moveTo>
                  <a:pt x="0" y="0"/>
                </a:moveTo>
                <a:lnTo>
                  <a:pt x="12596877" y="0"/>
                </a:lnTo>
                <a:lnTo>
                  <a:pt x="12596877" y="11431666"/>
                </a:lnTo>
                <a:lnTo>
                  <a:pt x="0" y="11431666"/>
                </a:lnTo>
                <a:lnTo>
                  <a:pt x="0" y="0"/>
                </a:lnTo>
                <a:close/>
              </a:path>
            </a:pathLst>
          </a:custGeom>
          <a:blipFill>
            <a:blip r:embed="rId5"/>
            <a:stretch>
              <a:fillRect/>
            </a:stretch>
          </a:blipFill>
        </p:spPr>
        <p:txBody>
          <a:bodyPr/>
          <a:lstStyle/>
          <a:p>
            <a:endParaRPr lang="en-US"/>
          </a:p>
        </p:txBody>
      </p:sp>
      <p:sp>
        <p:nvSpPr>
          <p:cNvPr id="5" name="Freeform 5"/>
          <p:cNvSpPr/>
          <p:nvPr/>
        </p:nvSpPr>
        <p:spPr>
          <a:xfrm>
            <a:off x="-685800" y="-956933"/>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194833">
            <a:off x="9655319" y="5580583"/>
            <a:ext cx="3346711" cy="3346711"/>
          </a:xfrm>
          <a:custGeom>
            <a:avLst/>
            <a:gdLst/>
            <a:ahLst/>
            <a:cxnLst/>
            <a:rect l="l" t="t" r="r" b="b"/>
            <a:pathLst>
              <a:path w="5020066" h="5020066">
                <a:moveTo>
                  <a:pt x="0" y="0"/>
                </a:moveTo>
                <a:lnTo>
                  <a:pt x="5020067" y="0"/>
                </a:lnTo>
                <a:lnTo>
                  <a:pt x="5020067" y="5020066"/>
                </a:lnTo>
                <a:lnTo>
                  <a:pt x="0" y="5020066"/>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a:grpSpLocks noChangeAspect="1"/>
          </p:cNvGrpSpPr>
          <p:nvPr/>
        </p:nvGrpSpPr>
        <p:grpSpPr>
          <a:xfrm>
            <a:off x="7866827" y="2089644"/>
            <a:ext cx="2678713" cy="2678713"/>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gradFill rotWithShape="1">
              <a:gsLst>
                <a:gs pos="0">
                  <a:srgbClr val="048AFF">
                    <a:alpha val="100000"/>
                  </a:srgbClr>
                </a:gs>
                <a:gs pos="100000">
                  <a:srgbClr val="B100E8">
                    <a:alpha val="100000"/>
                  </a:srgbClr>
                </a:gs>
              </a:gsLst>
              <a:lin ang="2100000"/>
            </a:gradFill>
          </p:spPr>
          <p:txBody>
            <a:bodyPr/>
            <a:lstStyle/>
            <a:p>
              <a:endParaRPr lang="en-US"/>
            </a:p>
          </p:txBody>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2B1511"/>
            </a:solidFill>
          </p:spPr>
          <p:txBody>
            <a:bodyPr/>
            <a:lstStyle/>
            <a:p>
              <a:endParaRPr lang="en-US"/>
            </a:p>
          </p:txBody>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2" name="TextBox 12"/>
          <p:cNvSpPr txBox="1"/>
          <p:nvPr/>
        </p:nvSpPr>
        <p:spPr>
          <a:xfrm>
            <a:off x="1116423" y="2288009"/>
            <a:ext cx="5698125" cy="2653290"/>
          </a:xfrm>
          <a:prstGeom prst="rect">
            <a:avLst/>
          </a:prstGeom>
        </p:spPr>
        <p:txBody>
          <a:bodyPr lIns="0" tIns="0" rIns="0" bIns="0" rtlCol="0" anchor="t">
            <a:spAutoFit/>
          </a:bodyPr>
          <a:lstStyle/>
          <a:p>
            <a:pPr>
              <a:lnSpc>
                <a:spcPts val="7097"/>
              </a:lnSpc>
            </a:pPr>
            <a:r>
              <a:rPr lang="en-US" sz="5106">
                <a:solidFill>
                  <a:srgbClr val="8ECFF0"/>
                </a:solidFill>
                <a:latin typeface="Now Bold"/>
              </a:rPr>
              <a:t>Who is the backbone of a business?</a:t>
            </a:r>
          </a:p>
        </p:txBody>
      </p:sp>
    </p:spTree>
    <p:extLst>
      <p:ext uri="{BB962C8B-B14F-4D97-AF65-F5344CB8AC3E}">
        <p14:creationId xmlns:p14="http://schemas.microsoft.com/office/powerpoint/2010/main" val="1949976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1748409">
            <a:off x="-1247951" y="5315664"/>
            <a:ext cx="4503394" cy="4086831"/>
          </a:xfrm>
          <a:custGeom>
            <a:avLst/>
            <a:gdLst/>
            <a:ahLst/>
            <a:cxnLst/>
            <a:rect l="l" t="t" r="r" b="b"/>
            <a:pathLst>
              <a:path w="6755091" h="6130246">
                <a:moveTo>
                  <a:pt x="0" y="0"/>
                </a:moveTo>
                <a:lnTo>
                  <a:pt x="6755092" y="0"/>
                </a:lnTo>
                <a:lnTo>
                  <a:pt x="6755092" y="6130246"/>
                </a:lnTo>
                <a:lnTo>
                  <a:pt x="0" y="613024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2223819">
            <a:off x="6809974" y="-3810556"/>
            <a:ext cx="8397918" cy="7621111"/>
          </a:xfrm>
          <a:custGeom>
            <a:avLst/>
            <a:gdLst/>
            <a:ahLst/>
            <a:cxnLst/>
            <a:rect l="l" t="t" r="r" b="b"/>
            <a:pathLst>
              <a:path w="12596877" h="11431666">
                <a:moveTo>
                  <a:pt x="0" y="0"/>
                </a:moveTo>
                <a:lnTo>
                  <a:pt x="12596877" y="0"/>
                </a:lnTo>
                <a:lnTo>
                  <a:pt x="12596877" y="11431666"/>
                </a:lnTo>
                <a:lnTo>
                  <a:pt x="0" y="11431666"/>
                </a:lnTo>
                <a:lnTo>
                  <a:pt x="0" y="0"/>
                </a:lnTo>
                <a:close/>
              </a:path>
            </a:pathLst>
          </a:custGeom>
          <a:blipFill>
            <a:blip r:embed="rId5"/>
            <a:stretch>
              <a:fillRect/>
            </a:stretch>
          </a:blipFill>
        </p:spPr>
        <p:txBody>
          <a:bodyPr/>
          <a:lstStyle/>
          <a:p>
            <a:endParaRPr lang="en-US"/>
          </a:p>
        </p:txBody>
      </p:sp>
      <p:sp>
        <p:nvSpPr>
          <p:cNvPr id="5" name="Freeform 5"/>
          <p:cNvSpPr/>
          <p:nvPr/>
        </p:nvSpPr>
        <p:spPr>
          <a:xfrm>
            <a:off x="-685800" y="-956933"/>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194833">
            <a:off x="9655319" y="5580583"/>
            <a:ext cx="3346711" cy="3346711"/>
          </a:xfrm>
          <a:custGeom>
            <a:avLst/>
            <a:gdLst/>
            <a:ahLst/>
            <a:cxnLst/>
            <a:rect l="l" t="t" r="r" b="b"/>
            <a:pathLst>
              <a:path w="5020066" h="5020066">
                <a:moveTo>
                  <a:pt x="0" y="0"/>
                </a:moveTo>
                <a:lnTo>
                  <a:pt x="5020067" y="0"/>
                </a:lnTo>
                <a:lnTo>
                  <a:pt x="5020067" y="5020066"/>
                </a:lnTo>
                <a:lnTo>
                  <a:pt x="0" y="5020066"/>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a:grpSpLocks noChangeAspect="1"/>
          </p:cNvGrpSpPr>
          <p:nvPr/>
        </p:nvGrpSpPr>
        <p:grpSpPr>
          <a:xfrm>
            <a:off x="7866827" y="2089644"/>
            <a:ext cx="2678713" cy="2678713"/>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gradFill rotWithShape="1">
              <a:gsLst>
                <a:gs pos="0">
                  <a:srgbClr val="048AFF">
                    <a:alpha val="100000"/>
                  </a:srgbClr>
                </a:gs>
                <a:gs pos="100000">
                  <a:srgbClr val="B100E8">
                    <a:alpha val="100000"/>
                  </a:srgbClr>
                </a:gs>
              </a:gsLst>
              <a:lin ang="2100000"/>
            </a:gradFill>
          </p:spPr>
          <p:txBody>
            <a:bodyPr/>
            <a:lstStyle/>
            <a:p>
              <a:endParaRPr lang="en-US"/>
            </a:p>
          </p:txBody>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2B1511"/>
            </a:solidFill>
          </p:spPr>
          <p:txBody>
            <a:bodyPr/>
            <a:lstStyle/>
            <a:p>
              <a:endParaRPr lang="en-US"/>
            </a:p>
          </p:txBody>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2" name="TextBox 12"/>
          <p:cNvSpPr txBox="1"/>
          <p:nvPr/>
        </p:nvSpPr>
        <p:spPr>
          <a:xfrm>
            <a:off x="1356882" y="506049"/>
            <a:ext cx="5698125" cy="4474302"/>
          </a:xfrm>
          <a:prstGeom prst="rect">
            <a:avLst/>
          </a:prstGeom>
        </p:spPr>
        <p:txBody>
          <a:bodyPr lIns="0" tIns="0" rIns="0" bIns="0" rtlCol="0" anchor="t">
            <a:spAutoFit/>
          </a:bodyPr>
          <a:lstStyle/>
          <a:p>
            <a:pPr>
              <a:lnSpc>
                <a:spcPts val="7097"/>
              </a:lnSpc>
            </a:pPr>
            <a:r>
              <a:rPr lang="en-US" sz="5106">
                <a:solidFill>
                  <a:srgbClr val="8ECFF0"/>
                </a:solidFill>
                <a:latin typeface="Now Bold"/>
              </a:rPr>
              <a:t>Name two companies where you can find an accounting professional.</a:t>
            </a:r>
          </a:p>
        </p:txBody>
      </p:sp>
    </p:spTree>
    <p:extLst>
      <p:ext uri="{BB962C8B-B14F-4D97-AF65-F5344CB8AC3E}">
        <p14:creationId xmlns:p14="http://schemas.microsoft.com/office/powerpoint/2010/main" val="566866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1748409">
            <a:off x="-1247951" y="5315664"/>
            <a:ext cx="4503394" cy="4086831"/>
          </a:xfrm>
          <a:custGeom>
            <a:avLst/>
            <a:gdLst/>
            <a:ahLst/>
            <a:cxnLst/>
            <a:rect l="l" t="t" r="r" b="b"/>
            <a:pathLst>
              <a:path w="6755091" h="6130246">
                <a:moveTo>
                  <a:pt x="0" y="0"/>
                </a:moveTo>
                <a:lnTo>
                  <a:pt x="6755092" y="0"/>
                </a:lnTo>
                <a:lnTo>
                  <a:pt x="6755092" y="6130246"/>
                </a:lnTo>
                <a:lnTo>
                  <a:pt x="0" y="613024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2223819">
            <a:off x="6809974" y="-3810556"/>
            <a:ext cx="8397918" cy="7621111"/>
          </a:xfrm>
          <a:custGeom>
            <a:avLst/>
            <a:gdLst/>
            <a:ahLst/>
            <a:cxnLst/>
            <a:rect l="l" t="t" r="r" b="b"/>
            <a:pathLst>
              <a:path w="12596877" h="11431666">
                <a:moveTo>
                  <a:pt x="0" y="0"/>
                </a:moveTo>
                <a:lnTo>
                  <a:pt x="12596877" y="0"/>
                </a:lnTo>
                <a:lnTo>
                  <a:pt x="12596877" y="11431666"/>
                </a:lnTo>
                <a:lnTo>
                  <a:pt x="0" y="11431666"/>
                </a:lnTo>
                <a:lnTo>
                  <a:pt x="0" y="0"/>
                </a:lnTo>
                <a:close/>
              </a:path>
            </a:pathLst>
          </a:custGeom>
          <a:blipFill>
            <a:blip r:embed="rId5"/>
            <a:stretch>
              <a:fillRect/>
            </a:stretch>
          </a:blipFill>
        </p:spPr>
        <p:txBody>
          <a:bodyPr/>
          <a:lstStyle/>
          <a:p>
            <a:endParaRPr lang="en-US"/>
          </a:p>
        </p:txBody>
      </p:sp>
      <p:sp>
        <p:nvSpPr>
          <p:cNvPr id="5" name="Freeform 5"/>
          <p:cNvSpPr/>
          <p:nvPr/>
        </p:nvSpPr>
        <p:spPr>
          <a:xfrm>
            <a:off x="-685800" y="-956933"/>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194833">
            <a:off x="9655319" y="5580583"/>
            <a:ext cx="3346711" cy="3346711"/>
          </a:xfrm>
          <a:custGeom>
            <a:avLst/>
            <a:gdLst/>
            <a:ahLst/>
            <a:cxnLst/>
            <a:rect l="l" t="t" r="r" b="b"/>
            <a:pathLst>
              <a:path w="5020066" h="5020066">
                <a:moveTo>
                  <a:pt x="0" y="0"/>
                </a:moveTo>
                <a:lnTo>
                  <a:pt x="5020067" y="0"/>
                </a:lnTo>
                <a:lnTo>
                  <a:pt x="5020067" y="5020066"/>
                </a:lnTo>
                <a:lnTo>
                  <a:pt x="0" y="5020066"/>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a:grpSpLocks noChangeAspect="1"/>
          </p:cNvGrpSpPr>
          <p:nvPr/>
        </p:nvGrpSpPr>
        <p:grpSpPr>
          <a:xfrm>
            <a:off x="7866827" y="2089644"/>
            <a:ext cx="2678713" cy="2678713"/>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gradFill rotWithShape="1">
              <a:gsLst>
                <a:gs pos="0">
                  <a:srgbClr val="048AFF">
                    <a:alpha val="100000"/>
                  </a:srgbClr>
                </a:gs>
                <a:gs pos="100000">
                  <a:srgbClr val="B100E8">
                    <a:alpha val="100000"/>
                  </a:srgbClr>
                </a:gs>
              </a:gsLst>
              <a:lin ang="2100000"/>
            </a:gradFill>
          </p:spPr>
          <p:txBody>
            <a:bodyPr/>
            <a:lstStyle/>
            <a:p>
              <a:endParaRPr lang="en-US"/>
            </a:p>
          </p:txBody>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2B1511"/>
            </a:solidFill>
          </p:spPr>
          <p:txBody>
            <a:bodyPr/>
            <a:lstStyle/>
            <a:p>
              <a:endParaRPr lang="en-US"/>
            </a:p>
          </p:txBody>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2" name="TextBox 12"/>
          <p:cNvSpPr txBox="1"/>
          <p:nvPr/>
        </p:nvSpPr>
        <p:spPr>
          <a:xfrm>
            <a:off x="1116423" y="2288009"/>
            <a:ext cx="5698125" cy="855747"/>
          </a:xfrm>
          <a:prstGeom prst="rect">
            <a:avLst/>
          </a:prstGeom>
        </p:spPr>
        <p:txBody>
          <a:bodyPr lIns="0" tIns="0" rIns="0" bIns="0" rtlCol="0" anchor="t">
            <a:spAutoFit/>
          </a:bodyPr>
          <a:lstStyle/>
          <a:p>
            <a:pPr>
              <a:lnSpc>
                <a:spcPts val="7097"/>
              </a:lnSpc>
            </a:pPr>
            <a:r>
              <a:rPr lang="en-US" sz="5106">
                <a:solidFill>
                  <a:srgbClr val="8ECFF0"/>
                </a:solidFill>
                <a:latin typeface="Now Bold"/>
              </a:rPr>
              <a:t>Is accounting math?</a:t>
            </a:r>
          </a:p>
        </p:txBody>
      </p:sp>
    </p:spTree>
    <p:extLst>
      <p:ext uri="{BB962C8B-B14F-4D97-AF65-F5344CB8AC3E}">
        <p14:creationId xmlns:p14="http://schemas.microsoft.com/office/powerpoint/2010/main" val="2903429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1748409">
            <a:off x="-1247951" y="5315664"/>
            <a:ext cx="4503394" cy="4086831"/>
          </a:xfrm>
          <a:custGeom>
            <a:avLst/>
            <a:gdLst/>
            <a:ahLst/>
            <a:cxnLst/>
            <a:rect l="l" t="t" r="r" b="b"/>
            <a:pathLst>
              <a:path w="6755091" h="6130246">
                <a:moveTo>
                  <a:pt x="0" y="0"/>
                </a:moveTo>
                <a:lnTo>
                  <a:pt x="6755092" y="0"/>
                </a:lnTo>
                <a:lnTo>
                  <a:pt x="6755092" y="6130246"/>
                </a:lnTo>
                <a:lnTo>
                  <a:pt x="0" y="613024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2223819">
            <a:off x="6809974" y="-3810556"/>
            <a:ext cx="8397918" cy="7621111"/>
          </a:xfrm>
          <a:custGeom>
            <a:avLst/>
            <a:gdLst/>
            <a:ahLst/>
            <a:cxnLst/>
            <a:rect l="l" t="t" r="r" b="b"/>
            <a:pathLst>
              <a:path w="12596877" h="11431666">
                <a:moveTo>
                  <a:pt x="0" y="0"/>
                </a:moveTo>
                <a:lnTo>
                  <a:pt x="12596877" y="0"/>
                </a:lnTo>
                <a:lnTo>
                  <a:pt x="12596877" y="11431666"/>
                </a:lnTo>
                <a:lnTo>
                  <a:pt x="0" y="11431666"/>
                </a:lnTo>
                <a:lnTo>
                  <a:pt x="0" y="0"/>
                </a:lnTo>
                <a:close/>
              </a:path>
            </a:pathLst>
          </a:custGeom>
          <a:blipFill>
            <a:blip r:embed="rId5"/>
            <a:stretch>
              <a:fillRect/>
            </a:stretch>
          </a:blipFill>
        </p:spPr>
        <p:txBody>
          <a:bodyPr/>
          <a:lstStyle/>
          <a:p>
            <a:endParaRPr lang="en-US"/>
          </a:p>
        </p:txBody>
      </p:sp>
      <p:sp>
        <p:nvSpPr>
          <p:cNvPr id="5" name="Freeform 5"/>
          <p:cNvSpPr/>
          <p:nvPr/>
        </p:nvSpPr>
        <p:spPr>
          <a:xfrm>
            <a:off x="-685800" y="-956933"/>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194833">
            <a:off x="9655319" y="5580583"/>
            <a:ext cx="3346711" cy="3346711"/>
          </a:xfrm>
          <a:custGeom>
            <a:avLst/>
            <a:gdLst/>
            <a:ahLst/>
            <a:cxnLst/>
            <a:rect l="l" t="t" r="r" b="b"/>
            <a:pathLst>
              <a:path w="5020066" h="5020066">
                <a:moveTo>
                  <a:pt x="0" y="0"/>
                </a:moveTo>
                <a:lnTo>
                  <a:pt x="5020067" y="0"/>
                </a:lnTo>
                <a:lnTo>
                  <a:pt x="5020067" y="5020066"/>
                </a:lnTo>
                <a:lnTo>
                  <a:pt x="0" y="5020066"/>
                </a:lnTo>
                <a:lnTo>
                  <a:pt x="0" y="0"/>
                </a:lnTo>
                <a:close/>
              </a:path>
            </a:pathLst>
          </a:custGeom>
          <a:blipFill>
            <a:blip r:embed="rId6">
              <a:alphaModFix amt="67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a:grpSpLocks noChangeAspect="1"/>
          </p:cNvGrpSpPr>
          <p:nvPr/>
        </p:nvGrpSpPr>
        <p:grpSpPr>
          <a:xfrm>
            <a:off x="7866827" y="2089644"/>
            <a:ext cx="2678713" cy="2678713"/>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gradFill rotWithShape="1">
              <a:gsLst>
                <a:gs pos="0">
                  <a:srgbClr val="048AFF">
                    <a:alpha val="100000"/>
                  </a:srgbClr>
                </a:gs>
                <a:gs pos="100000">
                  <a:srgbClr val="B100E8">
                    <a:alpha val="100000"/>
                  </a:srgbClr>
                </a:gs>
              </a:gsLst>
              <a:lin ang="2100000"/>
            </a:gradFill>
          </p:spPr>
          <p:txBody>
            <a:bodyPr/>
            <a:lstStyle/>
            <a:p>
              <a:endParaRPr lang="en-US"/>
            </a:p>
          </p:txBody>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2B1511"/>
            </a:solidFill>
          </p:spPr>
          <p:txBody>
            <a:bodyPr/>
            <a:lstStyle/>
            <a:p>
              <a:endParaRPr lang="en-US"/>
            </a:p>
          </p:txBody>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2" name="TextBox 12"/>
          <p:cNvSpPr txBox="1"/>
          <p:nvPr/>
        </p:nvSpPr>
        <p:spPr>
          <a:xfrm>
            <a:off x="1116423" y="2288009"/>
            <a:ext cx="5698125" cy="2653290"/>
          </a:xfrm>
          <a:prstGeom prst="rect">
            <a:avLst/>
          </a:prstGeom>
        </p:spPr>
        <p:txBody>
          <a:bodyPr lIns="0" tIns="0" rIns="0" bIns="0" rtlCol="0" anchor="t">
            <a:spAutoFit/>
          </a:bodyPr>
          <a:lstStyle/>
          <a:p>
            <a:pPr>
              <a:lnSpc>
                <a:spcPts val="7097"/>
              </a:lnSpc>
            </a:pPr>
            <a:r>
              <a:rPr lang="en-US" sz="5106">
                <a:solidFill>
                  <a:srgbClr val="8ECFF0"/>
                </a:solidFill>
                <a:latin typeface="Now Bold"/>
              </a:rPr>
              <a:t>Name a job title you can have as an accountant.</a:t>
            </a:r>
          </a:p>
        </p:txBody>
      </p:sp>
    </p:spTree>
    <p:extLst>
      <p:ext uri="{BB962C8B-B14F-4D97-AF65-F5344CB8AC3E}">
        <p14:creationId xmlns:p14="http://schemas.microsoft.com/office/powerpoint/2010/main" val="727351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5" name="Group 2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6" name="Freeform: Shape 3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7" name="Oval 3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8" name="Oval 3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9" name="Freeform: Shape 3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50" name="Rectangle 3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4733574" y="461212"/>
            <a:ext cx="5437185" cy="1997855"/>
          </a:xfrm>
        </p:spPr>
        <p:txBody>
          <a:bodyPr vert="horz" wrap="square" lIns="0" tIns="0" rIns="0" bIns="0" rtlCol="0" anchor="t" anchorCtr="0">
            <a:normAutofit/>
          </a:bodyPr>
          <a:lstStyle/>
          <a:p>
            <a:pPr>
              <a:lnSpc>
                <a:spcPct val="100000"/>
              </a:lnSpc>
            </a:pPr>
            <a:r>
              <a:rPr lang="en-US">
                <a:latin typeface="Roboto" panose="02000000000000000000" pitchFamily="2" charset="0"/>
                <a:ea typeface="Roboto" panose="02000000000000000000" pitchFamily="2" charset="0"/>
              </a:rPr>
              <a:t>Learn more about accounting</a:t>
            </a:r>
          </a:p>
        </p:txBody>
      </p:sp>
      <p:sp>
        <p:nvSpPr>
          <p:cNvPr id="25" name="Content Placeholder 2">
            <a:extLst>
              <a:ext uri="{FF2B5EF4-FFF2-40B4-BE49-F238E27FC236}">
                <a16:creationId xmlns:a16="http://schemas.microsoft.com/office/drawing/2014/main" id="{D3B60D6F-4D0F-4D33-B2A7-159C8583FF00}"/>
              </a:ext>
            </a:extLst>
          </p:cNvPr>
          <p:cNvSpPr>
            <a:spLocks noGrp="1"/>
          </p:cNvSpPr>
          <p:nvPr>
            <p:ph idx="1"/>
          </p:nvPr>
        </p:nvSpPr>
        <p:spPr>
          <a:xfrm>
            <a:off x="4733574" y="2589243"/>
            <a:ext cx="6103937" cy="3695225"/>
          </a:xfrm>
        </p:spPr>
        <p:txBody>
          <a:bodyPr vert="horz" wrap="square" lIns="0" tIns="0" rIns="0" bIns="0" rtlCol="0" anchor="t">
            <a:normAutofit/>
          </a:bodyPr>
          <a:lstStyle/>
          <a:p>
            <a:pPr marL="342900">
              <a:lnSpc>
                <a:spcPct val="100000"/>
              </a:lnSpc>
              <a:buFont typeface="Arial" panose="020B0604020202020204" pitchFamily="34" charset="0"/>
              <a:buChar char="•"/>
            </a:pPr>
            <a:r>
              <a:rPr lang="en-US" sz="1700"/>
              <a:t>Take an accounting class if available</a:t>
            </a:r>
          </a:p>
          <a:p>
            <a:pPr marL="342900">
              <a:lnSpc>
                <a:spcPct val="100000"/>
              </a:lnSpc>
              <a:buFont typeface="Arial" panose="020B0604020202020204" pitchFamily="34" charset="0"/>
              <a:buChar char="•"/>
            </a:pPr>
            <a:r>
              <a:rPr lang="en-US" sz="1700"/>
              <a:t>Write down your presenter’s information for future reference</a:t>
            </a:r>
          </a:p>
          <a:p>
            <a:pPr marL="342900">
              <a:lnSpc>
                <a:spcPct val="100000"/>
              </a:lnSpc>
              <a:buFont typeface="Arial" panose="020B0604020202020204" pitchFamily="34" charset="0"/>
              <a:buChar char="•"/>
            </a:pPr>
            <a:r>
              <a:rPr lang="en-US" sz="1700"/>
              <a:t>Discuss accounting with your career counselor</a:t>
            </a:r>
          </a:p>
          <a:p>
            <a:pPr marL="342900">
              <a:lnSpc>
                <a:spcPct val="100000"/>
              </a:lnSpc>
              <a:buFont typeface="Arial" panose="020B0604020202020204" pitchFamily="34" charset="0"/>
              <a:buChar char="•"/>
            </a:pPr>
            <a:r>
              <a:rPr lang="en-US" sz="1700"/>
              <a:t>Talk to the adults in your life – who do you know that is a CPA that you can shadow for a day?</a:t>
            </a:r>
          </a:p>
          <a:p>
            <a:pPr marL="342900">
              <a:lnSpc>
                <a:spcPct val="100000"/>
              </a:lnSpc>
              <a:buFont typeface="Arial" panose="020B0604020202020204" pitchFamily="34" charset="0"/>
              <a:buChar char="•"/>
            </a:pPr>
            <a:r>
              <a:rPr lang="en-US" sz="1700"/>
              <a:t>Follow the QR code and bookmark </a:t>
            </a:r>
            <a:r>
              <a:rPr lang="en-US" sz="1700">
                <a:hlinkClick r:id="rId3"/>
              </a:rPr>
              <a:t>DiscoverAccounting.com</a:t>
            </a:r>
            <a:r>
              <a:rPr lang="en-US" sz="1700"/>
              <a:t> for more information about accounting and becoming a CPA</a:t>
            </a:r>
          </a:p>
          <a:p>
            <a:pPr marL="342900">
              <a:lnSpc>
                <a:spcPct val="100000"/>
              </a:lnSpc>
              <a:buFont typeface="Arial" panose="020B0604020202020204" pitchFamily="34" charset="0"/>
              <a:buChar char="•"/>
            </a:pPr>
            <a:r>
              <a:rPr lang="en-US" sz="1700"/>
              <a:t>Follow the QR code and bookmark </a:t>
            </a:r>
            <a:r>
              <a:rPr lang="en-US" sz="1700">
                <a:hlinkClick r:id="rId4"/>
              </a:rPr>
              <a:t>JoinAccountingPlus.com</a:t>
            </a:r>
            <a:r>
              <a:rPr lang="en-US" sz="1700"/>
              <a:t> for more information about the accounting profession</a:t>
            </a:r>
          </a:p>
          <a:p>
            <a:pPr>
              <a:lnSpc>
                <a:spcPct val="100000"/>
              </a:lnSpc>
              <a:buFont typeface="Arial" panose="020B0604020202020204" pitchFamily="34" charset="0"/>
              <a:buChar char="•"/>
            </a:pPr>
            <a:endParaRPr lang="en-US" sz="1400"/>
          </a:p>
        </p:txBody>
      </p:sp>
      <p:pic>
        <p:nvPicPr>
          <p:cNvPr id="11" name="Picture 10">
            <a:extLst>
              <a:ext uri="{FF2B5EF4-FFF2-40B4-BE49-F238E27FC236}">
                <a16:creationId xmlns:a16="http://schemas.microsoft.com/office/drawing/2014/main" id="{F5496588-8671-4F8D-81BC-E4C6034D100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0641" y="1280415"/>
            <a:ext cx="2136198" cy="2136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a:extLst>
              <a:ext uri="{FF2B5EF4-FFF2-40B4-BE49-F238E27FC236}">
                <a16:creationId xmlns:a16="http://schemas.microsoft.com/office/drawing/2014/main" id="{5739596D-CB77-4660-9BBE-70944A00654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00061" y="263752"/>
            <a:ext cx="2641880" cy="773472"/>
          </a:xfrm>
          <a:prstGeom prst="rect">
            <a:avLst/>
          </a:prstGeom>
        </p:spPr>
      </p:pic>
      <p:pic>
        <p:nvPicPr>
          <p:cNvPr id="54" name="Picture 53">
            <a:extLst>
              <a:ext uri="{FF2B5EF4-FFF2-40B4-BE49-F238E27FC236}">
                <a16:creationId xmlns:a16="http://schemas.microsoft.com/office/drawing/2014/main" id="{02D16CC8-1EAA-4365-A880-EA1BB66A4E9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30641" y="4484712"/>
            <a:ext cx="2136198" cy="2136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87E2F43-C8F9-4C6C-BD9A-3427769035E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10704" y="3678557"/>
            <a:ext cx="2376072" cy="538110"/>
          </a:xfrm>
          <a:prstGeom prst="rect">
            <a:avLst/>
          </a:prstGeom>
        </p:spPr>
      </p:pic>
    </p:spTree>
    <p:extLst>
      <p:ext uri="{BB962C8B-B14F-4D97-AF65-F5344CB8AC3E}">
        <p14:creationId xmlns:p14="http://schemas.microsoft.com/office/powerpoint/2010/main" val="2196159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6845-2B57-D3C3-088F-20CB6167E939}"/>
              </a:ext>
            </a:extLst>
          </p:cNvPr>
          <p:cNvSpPr>
            <a:spLocks noGrp="1"/>
          </p:cNvSpPr>
          <p:nvPr>
            <p:ph type="ctrTitle"/>
          </p:nvPr>
        </p:nvSpPr>
        <p:spPr>
          <a:xfrm>
            <a:off x="672449" y="713578"/>
            <a:ext cx="5685320" cy="1534769"/>
          </a:xfrm>
        </p:spPr>
        <p:txBody>
          <a:bodyPr anchor="t"/>
          <a:lstStyle/>
          <a:p>
            <a:r>
              <a:rPr lang="en-US">
                <a:latin typeface="Roboto" panose="02000000000000000000" pitchFamily="2" charset="0"/>
                <a:ea typeface="Roboto" panose="02000000000000000000" pitchFamily="2" charset="0"/>
                <a:cs typeface="Roboto" panose="02000000000000000000" pitchFamily="2" charset="0"/>
              </a:rPr>
              <a:t>Join the American Institute of CPAs (AICPA)</a:t>
            </a:r>
          </a:p>
        </p:txBody>
      </p:sp>
      <p:sp>
        <p:nvSpPr>
          <p:cNvPr id="4" name="Text Placeholder 3">
            <a:extLst>
              <a:ext uri="{FF2B5EF4-FFF2-40B4-BE49-F238E27FC236}">
                <a16:creationId xmlns:a16="http://schemas.microsoft.com/office/drawing/2014/main" id="{54C90463-2F15-9274-9A45-8CF5EAA88086}"/>
              </a:ext>
            </a:extLst>
          </p:cNvPr>
          <p:cNvSpPr>
            <a:spLocks noGrp="1"/>
          </p:cNvSpPr>
          <p:nvPr>
            <p:ph type="body" sz="quarter" idx="14"/>
          </p:nvPr>
        </p:nvSpPr>
        <p:spPr>
          <a:xfrm>
            <a:off x="672449" y="3205779"/>
            <a:ext cx="5158195" cy="3022899"/>
          </a:xfrm>
        </p:spPr>
        <p:txBody>
          <a:bodyPr/>
          <a:lstStyle/>
          <a:p>
            <a:r>
              <a:rPr lang="en-US"/>
              <a:t>   Stay up to date on all the latest news and get access to tools and resources that will help you make the most of your accounting journey!</a:t>
            </a:r>
          </a:p>
          <a:p>
            <a:r>
              <a:rPr lang="en-US"/>
              <a:t>   Join AICPA as a student member for free at </a:t>
            </a:r>
            <a:r>
              <a:rPr lang="en-US">
                <a:hlinkClick r:id="rId3"/>
              </a:rPr>
              <a:t>www.DiscoverAccounting.com</a:t>
            </a:r>
            <a:r>
              <a:rPr lang="en-US"/>
              <a:t>!</a:t>
            </a:r>
          </a:p>
        </p:txBody>
      </p:sp>
      <p:pic>
        <p:nvPicPr>
          <p:cNvPr id="7" name="Picture 6">
            <a:extLst>
              <a:ext uri="{FF2B5EF4-FFF2-40B4-BE49-F238E27FC236}">
                <a16:creationId xmlns:a16="http://schemas.microsoft.com/office/drawing/2014/main" id="{3EB29922-8177-6524-15F4-C30640654E94}"/>
              </a:ext>
            </a:extLst>
          </p:cNvPr>
          <p:cNvPicPr>
            <a:picLocks noChangeAspect="1"/>
          </p:cNvPicPr>
          <p:nvPr/>
        </p:nvPicPr>
        <p:blipFill rotWithShape="1">
          <a:blip r:embed="rId4"/>
          <a:srcRect t="13652"/>
          <a:stretch/>
        </p:blipFill>
        <p:spPr>
          <a:xfrm>
            <a:off x="7746524" y="0"/>
            <a:ext cx="4445475" cy="6858000"/>
          </a:xfrm>
          <a:prstGeom prst="rect">
            <a:avLst/>
          </a:prstGeom>
        </p:spPr>
      </p:pic>
    </p:spTree>
    <p:extLst>
      <p:ext uri="{BB962C8B-B14F-4D97-AF65-F5344CB8AC3E}">
        <p14:creationId xmlns:p14="http://schemas.microsoft.com/office/powerpoint/2010/main" val="3900551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95C8DF-8AE9-EDFF-192C-D5D4412BF758}"/>
              </a:ext>
            </a:extLst>
          </p:cNvPr>
          <p:cNvSpPr>
            <a:spLocks noGrp="1"/>
          </p:cNvSpPr>
          <p:nvPr>
            <p:ph type="title"/>
          </p:nvPr>
        </p:nvSpPr>
        <p:spPr>
          <a:xfrm>
            <a:off x="550863" y="4508500"/>
            <a:ext cx="4500562" cy="2201219"/>
          </a:xfrm>
        </p:spPr>
        <p:txBody>
          <a:bodyPr vert="horz" wrap="square" lIns="0" tIns="0" rIns="0" bIns="0" rtlCol="0" anchor="t" anchorCtr="0">
            <a:noAutofit/>
          </a:bodyPr>
          <a:lstStyle/>
          <a:p>
            <a:r>
              <a:rPr lang="en-US" kern="1200">
                <a:solidFill>
                  <a:schemeClr val="tx1"/>
                </a:solidFill>
                <a:latin typeface="Roboto" panose="02000000000000000000" pitchFamily="2" charset="0"/>
                <a:ea typeface="Roboto" panose="02000000000000000000" pitchFamily="2" charset="0"/>
                <a:cs typeface="Roboto" panose="02000000000000000000" pitchFamily="2" charset="0"/>
              </a:rPr>
              <a:t>Welcome to Career Launchpad!</a:t>
            </a:r>
          </a:p>
        </p:txBody>
      </p:sp>
      <p:sp>
        <p:nvSpPr>
          <p:cNvPr id="18" name="Oval 11">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84A78F05-6D72-07FD-3EB2-7BD6E2A7E83D}"/>
              </a:ext>
            </a:extLst>
          </p:cNvPr>
          <p:cNvSpPr txBox="1"/>
          <p:nvPr/>
        </p:nvSpPr>
        <p:spPr>
          <a:xfrm>
            <a:off x="5051425" y="4518138"/>
            <a:ext cx="6669302" cy="2201219"/>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rmAutofit fontScale="85000" lnSpcReduction="20000"/>
          </a:bodyPr>
          <a:lstStyle/>
          <a:p>
            <a:pPr>
              <a:lnSpc>
                <a:spcPct val="110000"/>
              </a:lnSpc>
              <a:spcAft>
                <a:spcPts val="800"/>
              </a:spcAft>
            </a:pPr>
            <a:r>
              <a:rPr lang="en-US" sz="2000">
                <a:solidFill>
                  <a:schemeClr val="tx1">
                    <a:alpha val="60000"/>
                  </a:schemeClr>
                </a:solidFill>
              </a:rPr>
              <a:t>Designed for the AICPA &amp; CIMA Student Community, this comprehensive tool provides…</a:t>
            </a:r>
          </a:p>
          <a:p>
            <a:pPr marL="342900" indent="-342900">
              <a:lnSpc>
                <a:spcPct val="110000"/>
              </a:lnSpc>
              <a:spcAft>
                <a:spcPts val="800"/>
              </a:spcAft>
              <a:buFont typeface="Arial" panose="020B0604020202020204" pitchFamily="34" charset="0"/>
              <a:buChar char="•"/>
            </a:pPr>
            <a:r>
              <a:rPr lang="en-US" sz="2000">
                <a:solidFill>
                  <a:schemeClr val="tx1">
                    <a:alpha val="60000"/>
                  </a:schemeClr>
                </a:solidFill>
              </a:rPr>
              <a:t>Modules that offer expert tips for resume-building, essential tools </a:t>
            </a:r>
            <a:br>
              <a:rPr lang="en-US" sz="2000">
                <a:solidFill>
                  <a:schemeClr val="tx1">
                    <a:alpha val="60000"/>
                  </a:schemeClr>
                </a:solidFill>
              </a:rPr>
            </a:br>
            <a:r>
              <a:rPr lang="en-US" sz="2000">
                <a:solidFill>
                  <a:schemeClr val="tx1">
                    <a:alpha val="60000"/>
                  </a:schemeClr>
                </a:solidFill>
              </a:rPr>
              <a:t>and strategies for job searching, and exclusive resources.</a:t>
            </a:r>
          </a:p>
          <a:p>
            <a:pPr marL="342900" indent="-342900">
              <a:lnSpc>
                <a:spcPct val="110000"/>
              </a:lnSpc>
              <a:spcAft>
                <a:spcPts val="800"/>
              </a:spcAft>
              <a:buFont typeface="Arial" panose="020B0604020202020204" pitchFamily="34" charset="0"/>
              <a:buChar char="•"/>
            </a:pPr>
            <a:r>
              <a:rPr lang="en-US" sz="2000">
                <a:solidFill>
                  <a:schemeClr val="tx1">
                    <a:alpha val="60000"/>
                  </a:schemeClr>
                </a:solidFill>
              </a:rPr>
              <a:t>An optional AI powered interview for instant, </a:t>
            </a:r>
            <a:br>
              <a:rPr lang="en-US" sz="2000">
                <a:solidFill>
                  <a:schemeClr val="tx1">
                    <a:alpha val="60000"/>
                  </a:schemeClr>
                </a:solidFill>
              </a:rPr>
            </a:br>
            <a:r>
              <a:rPr lang="en-US" sz="2000">
                <a:solidFill>
                  <a:schemeClr val="tx1">
                    <a:alpha val="60000"/>
                  </a:schemeClr>
                </a:solidFill>
              </a:rPr>
              <a:t>personalized feedback and advice.</a:t>
            </a:r>
          </a:p>
          <a:p>
            <a:pPr marL="342900" indent="-342900">
              <a:lnSpc>
                <a:spcPct val="110000"/>
              </a:lnSpc>
              <a:spcAft>
                <a:spcPts val="800"/>
              </a:spcAft>
              <a:buFont typeface="Arial" panose="020B0604020202020204" pitchFamily="34" charset="0"/>
              <a:buChar char="•"/>
            </a:pPr>
            <a:r>
              <a:rPr lang="en-US" sz="2000">
                <a:solidFill>
                  <a:schemeClr val="tx1">
                    <a:alpha val="60000"/>
                  </a:schemeClr>
                </a:solidFill>
              </a:rPr>
              <a:t>The ability to earn up to three Digital Badges. </a:t>
            </a:r>
          </a:p>
          <a:p>
            <a:pPr indent="-228600">
              <a:lnSpc>
                <a:spcPct val="110000"/>
              </a:lnSpc>
              <a:spcAft>
                <a:spcPts val="800"/>
              </a:spcAft>
              <a:buFont typeface="Arial" panose="020B0604020202020204" pitchFamily="34" charset="0"/>
              <a:buChar char="•"/>
            </a:pPr>
            <a:endParaRPr lang="en-US" sz="1600">
              <a:solidFill>
                <a:schemeClr val="tx1">
                  <a:alpha val="60000"/>
                </a:schemeClr>
              </a:solidFill>
            </a:endParaRPr>
          </a:p>
        </p:txBody>
      </p:sp>
      <p:pic>
        <p:nvPicPr>
          <p:cNvPr id="4" name="Content Placeholder 3" descr="A person posing for a picture&#10;&#10;Description automatically generated">
            <a:extLst>
              <a:ext uri="{FF2B5EF4-FFF2-40B4-BE49-F238E27FC236}">
                <a16:creationId xmlns:a16="http://schemas.microsoft.com/office/drawing/2014/main" id="{5AE42346-31D4-7006-6E54-522DF0AC8FDE}"/>
              </a:ext>
            </a:extLst>
          </p:cNvPr>
          <p:cNvPicPr>
            <a:picLocks noGrp="1" noChangeAspect="1"/>
          </p:cNvPicPr>
          <p:nvPr>
            <p:ph idx="1"/>
          </p:nvPr>
        </p:nvPicPr>
        <p:blipFill rotWithShape="1">
          <a:blip r:embed="rId3"/>
          <a:srcRect t="3281" b="43106"/>
          <a:stretch/>
        </p:blipFill>
        <p:spPr>
          <a:xfrm>
            <a:off x="20" y="1"/>
            <a:ext cx="12191980" cy="4379494"/>
          </a:xfrm>
          <a:custGeom>
            <a:avLst/>
            <a:gdLst/>
            <a:ahLst/>
            <a:cxnLst/>
            <a:rect l="l" t="t" r="r" b="b"/>
            <a:pathLst>
              <a:path w="12192000" h="3777175">
                <a:moveTo>
                  <a:pt x="0" y="0"/>
                </a:moveTo>
                <a:lnTo>
                  <a:pt x="12192000" y="0"/>
                </a:lnTo>
                <a:lnTo>
                  <a:pt x="12192000" y="3777175"/>
                </a:lnTo>
                <a:lnTo>
                  <a:pt x="0" y="3777175"/>
                </a:lnTo>
                <a:close/>
              </a:path>
            </a:pathLst>
          </a:custGeom>
        </p:spPr>
      </p:pic>
      <p:pic>
        <p:nvPicPr>
          <p:cNvPr id="3" name="Picture 2" descr="A qr code on a white background&#10;&#10;Description automatically generated">
            <a:extLst>
              <a:ext uri="{FF2B5EF4-FFF2-40B4-BE49-F238E27FC236}">
                <a16:creationId xmlns:a16="http://schemas.microsoft.com/office/drawing/2014/main" id="{2690D2DE-00AD-4001-7D0E-B14BAA28C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8571" y="5355820"/>
            <a:ext cx="1228056" cy="122805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929156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B6845-2B57-D3C3-088F-20CB6167E939}"/>
              </a:ext>
            </a:extLst>
          </p:cNvPr>
          <p:cNvSpPr>
            <a:spLocks noGrp="1"/>
          </p:cNvSpPr>
          <p:nvPr>
            <p:ph type="ctrTitle"/>
          </p:nvPr>
        </p:nvSpPr>
        <p:spPr>
          <a:xfrm>
            <a:off x="435780" y="509183"/>
            <a:ext cx="6083354" cy="2169471"/>
          </a:xfrm>
        </p:spPr>
        <p:txBody>
          <a:bodyPr anchor="t"/>
          <a:lstStyle/>
          <a:p>
            <a:r>
              <a:rPr lang="en-US">
                <a:latin typeface="Roboto" panose="02000000000000000000" pitchFamily="2" charset="0"/>
                <a:ea typeface="Roboto" panose="02000000000000000000" pitchFamily="2" charset="0"/>
                <a:cs typeface="Roboto" panose="02000000000000000000" pitchFamily="2" charset="0"/>
              </a:rPr>
              <a:t>Get support from the Connecticut Society of CPAs (CTCPA)</a:t>
            </a:r>
          </a:p>
        </p:txBody>
      </p:sp>
      <p:sp>
        <p:nvSpPr>
          <p:cNvPr id="4" name="Text Placeholder 3">
            <a:extLst>
              <a:ext uri="{FF2B5EF4-FFF2-40B4-BE49-F238E27FC236}">
                <a16:creationId xmlns:a16="http://schemas.microsoft.com/office/drawing/2014/main" id="{54C90463-2F15-9274-9A45-8CF5EAA88086}"/>
              </a:ext>
            </a:extLst>
          </p:cNvPr>
          <p:cNvSpPr>
            <a:spLocks noGrp="1"/>
          </p:cNvSpPr>
          <p:nvPr>
            <p:ph type="body" sz="quarter" idx="14"/>
          </p:nvPr>
        </p:nvSpPr>
        <p:spPr>
          <a:xfrm>
            <a:off x="435780" y="2936838"/>
            <a:ext cx="7051542" cy="3012142"/>
          </a:xfrm>
        </p:spPr>
        <p:txBody>
          <a:bodyPr vert="horz" wrap="square" lIns="0" tIns="0" rIns="0" bIns="0" rtlCol="0" anchor="t">
            <a:noAutofit/>
          </a:bodyPr>
          <a:lstStyle/>
          <a:p>
            <a:pPr marL="342900" indent="-342900">
              <a:buFont typeface="Arial" panose="020B0604020202020204" pitchFamily="34" charset="0"/>
              <a:buChar char="•"/>
            </a:pPr>
            <a:r>
              <a:rPr lang="en-US"/>
              <a:t>Learn where you can get your accounting degree in Connecticut</a:t>
            </a:r>
          </a:p>
          <a:p>
            <a:pPr marL="342900" indent="-342900">
              <a:buFont typeface="Arial" panose="020B0604020202020204" pitchFamily="34" charset="0"/>
              <a:buChar char="•"/>
            </a:pPr>
            <a:r>
              <a:rPr lang="en-US"/>
              <a:t>Apply for a $500 scholarship </a:t>
            </a:r>
            <a:br>
              <a:rPr lang="en-US"/>
            </a:br>
            <a:r>
              <a:rPr lang="en-US"/>
              <a:t>(and $5,000 scholarships once you’re in college!)</a:t>
            </a:r>
          </a:p>
          <a:p>
            <a:pPr marL="342900" indent="-342900">
              <a:buFont typeface="Arial" panose="020B0604020202020204" pitchFamily="34" charset="0"/>
              <a:buChar char="•"/>
            </a:pPr>
            <a:r>
              <a:rPr lang="en-US"/>
              <a:t>Once you're an accounting major, join the CTCPA to get access to resources, fun events, and one-on-one guidance on your path to CPA</a:t>
            </a:r>
          </a:p>
        </p:txBody>
      </p:sp>
      <p:pic>
        <p:nvPicPr>
          <p:cNvPr id="7" name="Picture 6">
            <a:extLst>
              <a:ext uri="{FF2B5EF4-FFF2-40B4-BE49-F238E27FC236}">
                <a16:creationId xmlns:a16="http://schemas.microsoft.com/office/drawing/2014/main" id="{3EB29922-8177-6524-15F4-C30640654E94}"/>
              </a:ext>
            </a:extLst>
          </p:cNvPr>
          <p:cNvPicPr>
            <a:picLocks noChangeAspect="1"/>
          </p:cNvPicPr>
          <p:nvPr/>
        </p:nvPicPr>
        <p:blipFill>
          <a:blip r:embed="rId3"/>
          <a:srcRect l="186" r="186"/>
          <a:stretch/>
        </p:blipFill>
        <p:spPr>
          <a:xfrm>
            <a:off x="7746524" y="0"/>
            <a:ext cx="4445475" cy="6858000"/>
          </a:xfrm>
          <a:prstGeom prst="rect">
            <a:avLst/>
          </a:prstGeom>
        </p:spPr>
      </p:pic>
    </p:spTree>
    <p:extLst>
      <p:ext uri="{BB962C8B-B14F-4D97-AF65-F5344CB8AC3E}">
        <p14:creationId xmlns:p14="http://schemas.microsoft.com/office/powerpoint/2010/main" val="3775320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oup 20">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2" name="Freeform: Shape 21">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7" name="Rectangle 26">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6203950" y="549275"/>
            <a:ext cx="5437187" cy="2986234"/>
          </a:xfrm>
        </p:spPr>
        <p:txBody>
          <a:bodyPr vert="horz" wrap="square" lIns="0" tIns="0" rIns="0" bIns="0" rtlCol="0" anchor="b" anchorCtr="0">
            <a:normAutofit/>
          </a:bodyPr>
          <a:lstStyle/>
          <a:p>
            <a:pPr>
              <a:lnSpc>
                <a:spcPct val="100000"/>
              </a:lnSpc>
            </a:pPr>
            <a:r>
              <a:rPr lang="en-US">
                <a:latin typeface="Arial" panose="020B0604020202020204" pitchFamily="34" charset="0"/>
                <a:cs typeface="Arial" panose="020B0604020202020204" pitchFamily="34" charset="0"/>
              </a:rPr>
              <a:t>A few questions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as we finish the presentation</a:t>
            </a:r>
          </a:p>
        </p:txBody>
      </p:sp>
      <p:pic>
        <p:nvPicPr>
          <p:cNvPr id="10" name="Content Placeholder 9">
            <a:extLst>
              <a:ext uri="{FF2B5EF4-FFF2-40B4-BE49-F238E27FC236}">
                <a16:creationId xmlns:a16="http://schemas.microsoft.com/office/drawing/2014/main" id="{2C41E4EA-9DD0-443E-95E3-94EF5C201626}"/>
              </a:ext>
            </a:extLst>
          </p:cNvPr>
          <p:cNvPicPr>
            <a:picLocks noGrp="1" noChangeAspect="1"/>
          </p:cNvPicPr>
          <p:nvPr>
            <p:ph idx="1"/>
          </p:nvPr>
        </p:nvPicPr>
        <p:blipFill>
          <a:blip r:embed="rId3"/>
          <a:srcRect/>
          <a:stretch/>
        </p:blipFill>
        <p:spPr>
          <a:xfrm>
            <a:off x="550863" y="878681"/>
            <a:ext cx="5102225" cy="5102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4B310FA6-4F78-4BA2-BF7C-AD89B5C4261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80642" y="5901291"/>
            <a:ext cx="2341443" cy="1022349"/>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6B65BB88-1B75-0444-320A-C8E6FB6A05C2}"/>
              </a:ext>
            </a:extLst>
          </p:cNvPr>
          <p:cNvPicPr>
            <a:picLocks noChangeAspect="1"/>
          </p:cNvPicPr>
          <p:nvPr/>
        </p:nvPicPr>
        <p:blipFill>
          <a:blip r:embed="rId5"/>
          <a:stretch>
            <a:fillRect/>
          </a:stretch>
        </p:blipFill>
        <p:spPr>
          <a:xfrm>
            <a:off x="2054176" y="6350590"/>
            <a:ext cx="1148549" cy="235795"/>
          </a:xfrm>
          <a:prstGeom prst="rect">
            <a:avLst/>
          </a:prstGeom>
        </p:spPr>
      </p:pic>
    </p:spTree>
    <p:extLst>
      <p:ext uri="{BB962C8B-B14F-4D97-AF65-F5344CB8AC3E}">
        <p14:creationId xmlns:p14="http://schemas.microsoft.com/office/powerpoint/2010/main" val="3706667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70515" y="1138412"/>
            <a:ext cx="7650971" cy="3195234"/>
          </a:xfrm>
          <a:prstGeom prst="rect">
            <a:avLst/>
          </a:prstGeom>
        </p:spPr>
        <p:txBody>
          <a:bodyPr lIns="0" tIns="0" rIns="0" bIns="0" rtlCol="0" anchor="t">
            <a:spAutoFit/>
          </a:bodyPr>
          <a:lstStyle/>
          <a:p>
            <a:pPr algn="ctr">
              <a:lnSpc>
                <a:spcPts val="12999"/>
              </a:lnSpc>
            </a:pPr>
            <a:r>
              <a:rPr lang="en-US" sz="8666">
                <a:solidFill>
                  <a:srgbClr val="FFFFFF"/>
                </a:solidFill>
                <a:latin typeface="Roboto"/>
              </a:rPr>
              <a:t>Getting to know you</a:t>
            </a:r>
          </a:p>
        </p:txBody>
      </p:sp>
      <p:sp>
        <p:nvSpPr>
          <p:cNvPr id="3" name="Freeform 3"/>
          <p:cNvSpPr/>
          <p:nvPr/>
        </p:nvSpPr>
        <p:spPr>
          <a:xfrm rot="6648497" flipH="1">
            <a:off x="10496864" y="4024100"/>
            <a:ext cx="2329858" cy="1531881"/>
          </a:xfrm>
          <a:custGeom>
            <a:avLst/>
            <a:gdLst/>
            <a:ahLst/>
            <a:cxnLst/>
            <a:rect l="l" t="t" r="r" b="b"/>
            <a:pathLst>
              <a:path w="3494787" h="2297822">
                <a:moveTo>
                  <a:pt x="3494787" y="0"/>
                </a:moveTo>
                <a:lnTo>
                  <a:pt x="0" y="0"/>
                </a:lnTo>
                <a:lnTo>
                  <a:pt x="0" y="2297822"/>
                </a:lnTo>
                <a:lnTo>
                  <a:pt x="3494787" y="2297822"/>
                </a:lnTo>
                <a:lnTo>
                  <a:pt x="3494787"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439938">
            <a:off x="10200467" y="5160959"/>
            <a:ext cx="1851352" cy="1851352"/>
          </a:xfrm>
          <a:custGeom>
            <a:avLst/>
            <a:gdLst/>
            <a:ahLst/>
            <a:cxnLst/>
            <a:rect l="l" t="t" r="r" b="b"/>
            <a:pathLst>
              <a:path w="2777028" h="2777028">
                <a:moveTo>
                  <a:pt x="0" y="0"/>
                </a:moveTo>
                <a:lnTo>
                  <a:pt x="2777028" y="0"/>
                </a:lnTo>
                <a:lnTo>
                  <a:pt x="2777028" y="2777028"/>
                </a:lnTo>
                <a:lnTo>
                  <a:pt x="0" y="277702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rot="1514176">
            <a:off x="-640447" y="5585582"/>
            <a:ext cx="2826987" cy="1413494"/>
          </a:xfrm>
          <a:custGeom>
            <a:avLst/>
            <a:gdLst/>
            <a:ahLst/>
            <a:cxnLst/>
            <a:rect l="l" t="t" r="r" b="b"/>
            <a:pathLst>
              <a:path w="4240481" h="2120241">
                <a:moveTo>
                  <a:pt x="0" y="0"/>
                </a:moveTo>
                <a:lnTo>
                  <a:pt x="4240481" y="0"/>
                </a:lnTo>
                <a:lnTo>
                  <a:pt x="4240481" y="2120241"/>
                </a:lnTo>
                <a:lnTo>
                  <a:pt x="0" y="212024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607408" y="3096201"/>
            <a:ext cx="2194900" cy="2172951"/>
          </a:xfrm>
          <a:custGeom>
            <a:avLst/>
            <a:gdLst/>
            <a:ahLst/>
            <a:cxnLst/>
            <a:rect l="l" t="t" r="r" b="b"/>
            <a:pathLst>
              <a:path w="3292350" h="3259427">
                <a:moveTo>
                  <a:pt x="0" y="0"/>
                </a:moveTo>
                <a:lnTo>
                  <a:pt x="3292350" y="0"/>
                </a:lnTo>
                <a:lnTo>
                  <a:pt x="3292350" y="3259427"/>
                </a:lnTo>
                <a:lnTo>
                  <a:pt x="0" y="3259427"/>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rot="1354217">
            <a:off x="731824" y="4684084"/>
            <a:ext cx="1695787" cy="1598279"/>
          </a:xfrm>
          <a:custGeom>
            <a:avLst/>
            <a:gdLst/>
            <a:ahLst/>
            <a:cxnLst/>
            <a:rect l="l" t="t" r="r" b="b"/>
            <a:pathLst>
              <a:path w="2543680" h="2397419">
                <a:moveTo>
                  <a:pt x="0" y="0"/>
                </a:moveTo>
                <a:lnTo>
                  <a:pt x="2543680" y="0"/>
                </a:lnTo>
                <a:lnTo>
                  <a:pt x="2543680" y="2397419"/>
                </a:lnTo>
                <a:lnTo>
                  <a:pt x="0" y="239741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997108" y="6172200"/>
            <a:ext cx="1402937" cy="1204772"/>
          </a:xfrm>
          <a:custGeom>
            <a:avLst/>
            <a:gdLst/>
            <a:ahLst/>
            <a:cxnLst/>
            <a:rect l="l" t="t" r="r" b="b"/>
            <a:pathLst>
              <a:path w="2104405" h="1807158">
                <a:moveTo>
                  <a:pt x="0" y="0"/>
                </a:moveTo>
                <a:lnTo>
                  <a:pt x="2104405" y="0"/>
                </a:lnTo>
                <a:lnTo>
                  <a:pt x="2104405" y="1807158"/>
                </a:lnTo>
                <a:lnTo>
                  <a:pt x="0" y="1807158"/>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0791392" y="155090"/>
            <a:ext cx="1740801" cy="1351297"/>
          </a:xfrm>
          <a:custGeom>
            <a:avLst/>
            <a:gdLst/>
            <a:ahLst/>
            <a:cxnLst/>
            <a:rect l="l" t="t" r="r" b="b"/>
            <a:pathLst>
              <a:path w="2611202" h="2026946">
                <a:moveTo>
                  <a:pt x="0" y="0"/>
                </a:moveTo>
                <a:lnTo>
                  <a:pt x="2611202" y="0"/>
                </a:lnTo>
                <a:lnTo>
                  <a:pt x="2611202" y="2026946"/>
                </a:lnTo>
                <a:lnTo>
                  <a:pt x="0" y="2026946"/>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rot="-2244036">
            <a:off x="9872316" y="1032953"/>
            <a:ext cx="1688291" cy="1686181"/>
          </a:xfrm>
          <a:custGeom>
            <a:avLst/>
            <a:gdLst/>
            <a:ahLst/>
            <a:cxnLst/>
            <a:rect l="l" t="t" r="r" b="b"/>
            <a:pathLst>
              <a:path w="2532437" h="2529271">
                <a:moveTo>
                  <a:pt x="0" y="0"/>
                </a:moveTo>
                <a:lnTo>
                  <a:pt x="2532437" y="0"/>
                </a:lnTo>
                <a:lnTo>
                  <a:pt x="2532437" y="2529271"/>
                </a:lnTo>
                <a:lnTo>
                  <a:pt x="0" y="2529271"/>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rot="-1055086">
            <a:off x="-146856" y="-1918"/>
            <a:ext cx="1665311" cy="1665311"/>
          </a:xfrm>
          <a:custGeom>
            <a:avLst/>
            <a:gdLst/>
            <a:ahLst/>
            <a:cxnLst/>
            <a:rect l="l" t="t" r="r" b="b"/>
            <a:pathLst>
              <a:path w="2497966" h="2497966">
                <a:moveTo>
                  <a:pt x="0" y="0"/>
                </a:moveTo>
                <a:lnTo>
                  <a:pt x="2497966" y="0"/>
                </a:lnTo>
                <a:lnTo>
                  <a:pt x="2497966" y="2497966"/>
                </a:lnTo>
                <a:lnTo>
                  <a:pt x="0" y="249796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p:cNvSpPr/>
          <p:nvPr/>
        </p:nvSpPr>
        <p:spPr>
          <a:xfrm rot="1073869">
            <a:off x="27805" y="2063153"/>
            <a:ext cx="1819055" cy="1264243"/>
          </a:xfrm>
          <a:custGeom>
            <a:avLst/>
            <a:gdLst/>
            <a:ahLst/>
            <a:cxnLst/>
            <a:rect l="l" t="t" r="r" b="b"/>
            <a:pathLst>
              <a:path w="2728582" h="1896365">
                <a:moveTo>
                  <a:pt x="0" y="0"/>
                </a:moveTo>
                <a:lnTo>
                  <a:pt x="2728582" y="0"/>
                </a:lnTo>
                <a:lnTo>
                  <a:pt x="2728582" y="1896364"/>
                </a:lnTo>
                <a:lnTo>
                  <a:pt x="0" y="1896364"/>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13"/>
          <p:cNvSpPr/>
          <p:nvPr/>
        </p:nvSpPr>
        <p:spPr>
          <a:xfrm rot="1077228">
            <a:off x="9295300" y="-621729"/>
            <a:ext cx="1848991" cy="1889135"/>
          </a:xfrm>
          <a:custGeom>
            <a:avLst/>
            <a:gdLst/>
            <a:ahLst/>
            <a:cxnLst/>
            <a:rect l="l" t="t" r="r" b="b"/>
            <a:pathLst>
              <a:path w="2773486" h="2833702">
                <a:moveTo>
                  <a:pt x="0" y="0"/>
                </a:moveTo>
                <a:lnTo>
                  <a:pt x="2773486" y="0"/>
                </a:lnTo>
                <a:lnTo>
                  <a:pt x="2773486" y="2833702"/>
                </a:lnTo>
                <a:lnTo>
                  <a:pt x="0" y="2833702"/>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4" name="Freeform 14"/>
          <p:cNvSpPr/>
          <p:nvPr/>
        </p:nvSpPr>
        <p:spPr>
          <a:xfrm>
            <a:off x="2158088" y="-939841"/>
            <a:ext cx="1643679" cy="1633405"/>
          </a:xfrm>
          <a:custGeom>
            <a:avLst/>
            <a:gdLst/>
            <a:ahLst/>
            <a:cxnLst/>
            <a:rect l="l" t="t" r="r" b="b"/>
            <a:pathLst>
              <a:path w="2465518" h="2450108">
                <a:moveTo>
                  <a:pt x="0" y="0"/>
                </a:moveTo>
                <a:lnTo>
                  <a:pt x="2465518" y="0"/>
                </a:lnTo>
                <a:lnTo>
                  <a:pt x="2465518" y="2450109"/>
                </a:lnTo>
                <a:lnTo>
                  <a:pt x="0" y="2450109"/>
                </a:lnTo>
                <a:lnTo>
                  <a:pt x="0" y="0"/>
                </a:lnTo>
                <a:close/>
              </a:path>
            </a:pathLst>
          </a:custGeom>
          <a:blipFill>
            <a:blip r:embed="rId1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5" name="Freeform 15"/>
          <p:cNvSpPr/>
          <p:nvPr/>
        </p:nvSpPr>
        <p:spPr>
          <a:xfrm rot="-1430784">
            <a:off x="1085030" y="-126205"/>
            <a:ext cx="1421889" cy="1843617"/>
          </a:xfrm>
          <a:custGeom>
            <a:avLst/>
            <a:gdLst/>
            <a:ahLst/>
            <a:cxnLst/>
            <a:rect l="l" t="t" r="r" b="b"/>
            <a:pathLst>
              <a:path w="2132834" h="2765425">
                <a:moveTo>
                  <a:pt x="0" y="0"/>
                </a:moveTo>
                <a:lnTo>
                  <a:pt x="2132835" y="0"/>
                </a:lnTo>
                <a:lnTo>
                  <a:pt x="2132835" y="2765426"/>
                </a:lnTo>
                <a:lnTo>
                  <a:pt x="0" y="2765426"/>
                </a:lnTo>
                <a:lnTo>
                  <a:pt x="0" y="0"/>
                </a:lnTo>
                <a:close/>
              </a:path>
            </a:pathLst>
          </a:custGeom>
          <a:blipFill>
            <a:blip r:embed="rId1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Freeform 16"/>
          <p:cNvSpPr/>
          <p:nvPr/>
        </p:nvSpPr>
        <p:spPr>
          <a:xfrm>
            <a:off x="10219796" y="3316049"/>
            <a:ext cx="1143194" cy="1840151"/>
          </a:xfrm>
          <a:custGeom>
            <a:avLst/>
            <a:gdLst/>
            <a:ahLst/>
            <a:cxnLst/>
            <a:rect l="l" t="t" r="r" b="b"/>
            <a:pathLst>
              <a:path w="1714791" h="2760227">
                <a:moveTo>
                  <a:pt x="0" y="0"/>
                </a:moveTo>
                <a:lnTo>
                  <a:pt x="1714791" y="0"/>
                </a:lnTo>
                <a:lnTo>
                  <a:pt x="1714791" y="2760227"/>
                </a:lnTo>
                <a:lnTo>
                  <a:pt x="0" y="2760227"/>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7" name="Freeform 17"/>
          <p:cNvSpPr/>
          <p:nvPr/>
        </p:nvSpPr>
        <p:spPr>
          <a:xfrm>
            <a:off x="11126143" y="1926145"/>
            <a:ext cx="1545989" cy="1538259"/>
          </a:xfrm>
          <a:custGeom>
            <a:avLst/>
            <a:gdLst/>
            <a:ahLst/>
            <a:cxnLst/>
            <a:rect l="l" t="t" r="r" b="b"/>
            <a:pathLst>
              <a:path w="2318983" h="2307388">
                <a:moveTo>
                  <a:pt x="0" y="0"/>
                </a:moveTo>
                <a:lnTo>
                  <a:pt x="2318983" y="0"/>
                </a:lnTo>
                <a:lnTo>
                  <a:pt x="2318983" y="2307388"/>
                </a:lnTo>
                <a:lnTo>
                  <a:pt x="0" y="2307388"/>
                </a:lnTo>
                <a:lnTo>
                  <a:pt x="0" y="0"/>
                </a:lnTo>
                <a:close/>
              </a:path>
            </a:pathLst>
          </a:custGeom>
          <a:blipFill>
            <a:blip r:embed="rId1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8" name="Freeform 18"/>
          <p:cNvSpPr/>
          <p:nvPr/>
        </p:nvSpPr>
        <p:spPr>
          <a:xfrm rot="-890950">
            <a:off x="8889140" y="6082756"/>
            <a:ext cx="1754245" cy="1383661"/>
          </a:xfrm>
          <a:custGeom>
            <a:avLst/>
            <a:gdLst/>
            <a:ahLst/>
            <a:cxnLst/>
            <a:rect l="l" t="t" r="r" b="b"/>
            <a:pathLst>
              <a:path w="2631368" h="2075492">
                <a:moveTo>
                  <a:pt x="0" y="0"/>
                </a:moveTo>
                <a:lnTo>
                  <a:pt x="2631368" y="0"/>
                </a:lnTo>
                <a:lnTo>
                  <a:pt x="2631368" y="2075492"/>
                </a:lnTo>
                <a:lnTo>
                  <a:pt x="0" y="2075492"/>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9" name="TextBox 19"/>
          <p:cNvSpPr txBox="1"/>
          <p:nvPr/>
        </p:nvSpPr>
        <p:spPr>
          <a:xfrm>
            <a:off x="3966840" y="4797900"/>
            <a:ext cx="4258318" cy="269882"/>
          </a:xfrm>
          <a:prstGeom prst="rect">
            <a:avLst/>
          </a:prstGeom>
        </p:spPr>
        <p:txBody>
          <a:bodyPr wrap="square" lIns="0" tIns="0" rIns="0" bIns="0" rtlCol="0" anchor="t">
            <a:spAutoFit/>
          </a:bodyPr>
          <a:lstStyle/>
          <a:p>
            <a:pPr algn="ctr">
              <a:lnSpc>
                <a:spcPts val="2333"/>
              </a:lnSpc>
            </a:pPr>
            <a:r>
              <a:rPr lang="en-US" sz="1666">
                <a:solidFill>
                  <a:srgbClr val="FFFFFF"/>
                </a:solidFill>
                <a:latin typeface="Brother 1816"/>
              </a:rPr>
              <a:t>Choose any 5 skills that you are good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Oval 1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val 1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9" name="Group 1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 name="Freeform: Shape 1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Freeform: Shape 2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Oval 2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Content Placeholder 7" descr="Back of people's heads and raised hands at corporate presentation with speaker and whiteboard out of focus in background">
            <a:extLst>
              <a:ext uri="{FF2B5EF4-FFF2-40B4-BE49-F238E27FC236}">
                <a16:creationId xmlns:a16="http://schemas.microsoft.com/office/drawing/2014/main" id="{D447F0BE-8320-49A5-B8D8-332DB016962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a:solidFill>
                  <a:schemeClr val="tx1"/>
                </a:solidFill>
                <a:latin typeface="Roboto" panose="02000000000000000000" pitchFamily="2" charset="0"/>
                <a:ea typeface="Roboto" panose="02000000000000000000" pitchFamily="2" charset="0"/>
              </a:rPr>
              <a:t>Questions?</a:t>
            </a:r>
          </a:p>
        </p:txBody>
      </p:sp>
      <p:pic>
        <p:nvPicPr>
          <p:cNvPr id="16" name="Picture 15">
            <a:extLst>
              <a:ext uri="{FF2B5EF4-FFF2-40B4-BE49-F238E27FC236}">
                <a16:creationId xmlns:a16="http://schemas.microsoft.com/office/drawing/2014/main" id="{8025FA10-E79E-42F3-A0E6-67987C2701C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80642" y="5901291"/>
            <a:ext cx="2341443" cy="1022349"/>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7936102E-D400-B260-58EB-F03E4D08AC60}"/>
              </a:ext>
            </a:extLst>
          </p:cNvPr>
          <p:cNvPicPr>
            <a:picLocks noChangeAspect="1"/>
          </p:cNvPicPr>
          <p:nvPr/>
        </p:nvPicPr>
        <p:blipFill>
          <a:blip r:embed="rId5"/>
          <a:stretch>
            <a:fillRect/>
          </a:stretch>
        </p:blipFill>
        <p:spPr>
          <a:xfrm>
            <a:off x="2054176" y="6350590"/>
            <a:ext cx="1148549" cy="235795"/>
          </a:xfrm>
          <a:prstGeom prst="rect">
            <a:avLst/>
          </a:prstGeom>
        </p:spPr>
      </p:pic>
    </p:spTree>
    <p:extLst>
      <p:ext uri="{BB962C8B-B14F-4D97-AF65-F5344CB8AC3E}">
        <p14:creationId xmlns:p14="http://schemas.microsoft.com/office/powerpoint/2010/main" val="2783920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a:latin typeface="Arial" panose="020B0604020202020204" pitchFamily="34" charset="0"/>
                <a:ea typeface="Roboto" panose="02000000000000000000" pitchFamily="2" charset="0"/>
                <a:cs typeface="Arial" panose="020B0604020202020204" pitchFamily="34" charset="0"/>
              </a:rPr>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a:lstStyle/>
          <a:p>
            <a:r>
              <a:rPr lang="en-US">
                <a:latin typeface="Arial" panose="020B0604020202020204" pitchFamily="34" charset="0"/>
                <a:cs typeface="Arial" panose="020B0604020202020204" pitchFamily="34" charset="0"/>
              </a:rPr>
              <a:t>Presenter name</a:t>
            </a:r>
          </a:p>
          <a:p>
            <a:r>
              <a:rPr lang="en-US">
                <a:latin typeface="Arial" panose="020B0604020202020204" pitchFamily="34" charset="0"/>
                <a:cs typeface="Arial" panose="020B0604020202020204" pitchFamily="34" charset="0"/>
              </a:rPr>
              <a:t>Email address</a:t>
            </a:r>
          </a:p>
          <a:p>
            <a:r>
              <a:rPr lang="en-US">
                <a:latin typeface="Arial" panose="020B0604020202020204" pitchFamily="34" charset="0"/>
                <a:cs typeface="Arial" panose="020B0604020202020204" pitchFamily="34" charset="0"/>
              </a:rPr>
              <a:t>Website address</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6556248" y="3429000"/>
            <a:ext cx="5084064" cy="2880360"/>
          </a:xfrm>
        </p:spPr>
      </p:pic>
      <p:pic>
        <p:nvPicPr>
          <p:cNvPr id="6" name="Picture 5">
            <a:extLst>
              <a:ext uri="{FF2B5EF4-FFF2-40B4-BE49-F238E27FC236}">
                <a16:creationId xmlns:a16="http://schemas.microsoft.com/office/drawing/2014/main" id="{7A131733-5CA9-459B-9A8E-2F4D5C99AE4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0642" y="5901291"/>
            <a:ext cx="2341443" cy="1022349"/>
          </a:xfrm>
          <a:prstGeom prst="rect">
            <a:avLst/>
          </a:prstGeom>
        </p:spPr>
      </p:pic>
      <p:pic>
        <p:nvPicPr>
          <p:cNvPr id="2" name="Picture 1" descr="A white text on a black background&#10;&#10;Description automatically generated">
            <a:extLst>
              <a:ext uri="{FF2B5EF4-FFF2-40B4-BE49-F238E27FC236}">
                <a16:creationId xmlns:a16="http://schemas.microsoft.com/office/drawing/2014/main" id="{3C040E18-E406-8A85-2500-B371F8BE7CC3}"/>
              </a:ext>
            </a:extLst>
          </p:cNvPr>
          <p:cNvPicPr>
            <a:picLocks noChangeAspect="1"/>
          </p:cNvPicPr>
          <p:nvPr/>
        </p:nvPicPr>
        <p:blipFill>
          <a:blip r:embed="rId6"/>
          <a:stretch>
            <a:fillRect/>
          </a:stretch>
        </p:blipFill>
        <p:spPr>
          <a:xfrm>
            <a:off x="2054176" y="6350590"/>
            <a:ext cx="1148549" cy="235795"/>
          </a:xfrm>
          <a:prstGeom prst="rect">
            <a:avLst/>
          </a:prstGeom>
        </p:spPr>
      </p:pic>
    </p:spTree>
    <p:extLst>
      <p:ext uri="{BB962C8B-B14F-4D97-AF65-F5344CB8AC3E}">
        <p14:creationId xmlns:p14="http://schemas.microsoft.com/office/powerpoint/2010/main" val="3247798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0896" y="1083142"/>
            <a:ext cx="10285304" cy="5440489"/>
          </a:xfrm>
          <a:custGeom>
            <a:avLst/>
            <a:gdLst/>
            <a:ahLst/>
            <a:cxnLst/>
            <a:rect l="l" t="t" r="r" b="b"/>
            <a:pathLst>
              <a:path w="15427956" h="8160734">
                <a:moveTo>
                  <a:pt x="0" y="0"/>
                </a:moveTo>
                <a:lnTo>
                  <a:pt x="15427956" y="0"/>
                </a:lnTo>
                <a:lnTo>
                  <a:pt x="15427956" y="8160734"/>
                </a:lnTo>
                <a:lnTo>
                  <a:pt x="0" y="816073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685800" y="69003"/>
            <a:ext cx="5580409" cy="915828"/>
          </a:xfrm>
          <a:prstGeom prst="rect">
            <a:avLst/>
          </a:prstGeom>
        </p:spPr>
        <p:txBody>
          <a:bodyPr lIns="0" tIns="0" rIns="0" bIns="0" rtlCol="0" anchor="t">
            <a:spAutoFit/>
          </a:bodyPr>
          <a:lstStyle/>
          <a:p>
            <a:pPr>
              <a:lnSpc>
                <a:spcPts val="8106"/>
              </a:lnSpc>
            </a:pPr>
            <a:r>
              <a:rPr lang="en-US" sz="4266">
                <a:solidFill>
                  <a:srgbClr val="FFFFFF"/>
                </a:solidFill>
                <a:latin typeface="Roboto"/>
              </a:rPr>
              <a:t>Skills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4888" y="2616201"/>
            <a:ext cx="7309913" cy="3156419"/>
          </a:xfrm>
          <a:prstGeom prst="rect">
            <a:avLst/>
          </a:prstGeom>
        </p:spPr>
        <p:txBody>
          <a:bodyPr vert="horz" wrap="square" lIns="0" tIns="16933" rIns="0" bIns="0" rtlCol="0">
            <a:spAutoFit/>
          </a:bodyPr>
          <a:lstStyle/>
          <a:p>
            <a:pPr marL="16933" marR="6773">
              <a:spcBef>
                <a:spcPts val="133"/>
              </a:spcBef>
            </a:pPr>
            <a:r>
              <a:rPr sz="6800" b="1" spc="-7">
                <a:solidFill>
                  <a:srgbClr val="FFFFFF"/>
                </a:solidFill>
                <a:latin typeface="Arial"/>
                <a:cs typeface="Arial"/>
              </a:rPr>
              <a:t>What</a:t>
            </a:r>
            <a:r>
              <a:rPr sz="6800" b="1" spc="-13">
                <a:solidFill>
                  <a:srgbClr val="FFFFFF"/>
                </a:solidFill>
                <a:latin typeface="Arial"/>
                <a:cs typeface="Arial"/>
              </a:rPr>
              <a:t> </a:t>
            </a:r>
            <a:r>
              <a:rPr lang="en-US" sz="6800" b="1" spc="-7">
                <a:solidFill>
                  <a:srgbClr val="FFFFFF"/>
                </a:solidFill>
                <a:latin typeface="Arial"/>
                <a:cs typeface="Arial"/>
              </a:rPr>
              <a:t>are you looking for in a future career?</a:t>
            </a:r>
            <a:endParaRPr sz="6800">
              <a:latin typeface="Arial"/>
              <a:cs typeface="Arial"/>
            </a:endParaRPr>
          </a:p>
        </p:txBody>
      </p:sp>
      <p:pic>
        <p:nvPicPr>
          <p:cNvPr id="3" name="Picture 2">
            <a:extLst>
              <a:ext uri="{FF2B5EF4-FFF2-40B4-BE49-F238E27FC236}">
                <a16:creationId xmlns:a16="http://schemas.microsoft.com/office/drawing/2014/main" id="{2D2BB26A-7A2E-457D-B4BF-2D460F97DB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4142" y="6040991"/>
            <a:ext cx="2341443" cy="1022349"/>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C4820FF8-E9D0-9306-4CC7-E96E5712EEDE}"/>
              </a:ext>
            </a:extLst>
          </p:cNvPr>
          <p:cNvPicPr>
            <a:picLocks noChangeAspect="1"/>
          </p:cNvPicPr>
          <p:nvPr/>
        </p:nvPicPr>
        <p:blipFill>
          <a:blip r:embed="rId4"/>
          <a:stretch>
            <a:fillRect/>
          </a:stretch>
        </p:blipFill>
        <p:spPr>
          <a:xfrm>
            <a:off x="1928915" y="6484371"/>
            <a:ext cx="1148549" cy="2357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Neon wave particles on a black background">
            <a:extLst>
              <a:ext uri="{FF2B5EF4-FFF2-40B4-BE49-F238E27FC236}">
                <a16:creationId xmlns:a16="http://schemas.microsoft.com/office/drawing/2014/main" id="{FA4560BE-E4F1-4850-BC6E-E1C0175D7C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 y="0"/>
            <a:ext cx="12191679" cy="6858000"/>
          </a:xfrm>
          <a:prstGeom prst="rect">
            <a:avLst/>
          </a:prstGeom>
        </p:spPr>
      </p:pic>
      <p:pic>
        <p:nvPicPr>
          <p:cNvPr id="9" name="Picture Placeholder 35" descr="A lady smiling in the office">
            <a:hlinkClick r:id="rId4" action="ppaction://hlinksldjump"/>
            <a:extLst>
              <a:ext uri="{FF2B5EF4-FFF2-40B4-BE49-F238E27FC236}">
                <a16:creationId xmlns:a16="http://schemas.microsoft.com/office/drawing/2014/main" id="{A02BC258-B498-4B71-A995-FB5E267B8184}"/>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922883"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0" name="Picture Placeholder 37">
            <a:hlinkClick r:id="rId6" action="ppaction://hlinksldjump"/>
            <a:extLst>
              <a:ext uri="{FF2B5EF4-FFF2-40B4-BE49-F238E27FC236}">
                <a16:creationId xmlns:a16="http://schemas.microsoft.com/office/drawing/2014/main" id="{2D5794EB-3A97-4A4E-8623-15CDAF2FF368}"/>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6085875"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1" name="Picture Placeholder 39">
            <a:hlinkClick r:id="rId8" action="ppaction://hlinksldjump"/>
            <a:extLst>
              <a:ext uri="{FF2B5EF4-FFF2-40B4-BE49-F238E27FC236}">
                <a16:creationId xmlns:a16="http://schemas.microsoft.com/office/drawing/2014/main" id="{0E09CD5C-7000-4262-AA6B-AD396CC537B7}"/>
              </a:ext>
            </a:extLst>
          </p:cNvPr>
          <p:cNvPicPr>
            <a:picLocks/>
          </p:cNvPicPr>
          <p:nvPr/>
        </p:nvPicPr>
        <p:blipFill>
          <a:blip r:embed="rId9" cstate="screen">
            <a:extLst>
              <a:ext uri="{28A0092B-C50C-407E-A947-70E740481C1C}">
                <a14:useLocalDpi xmlns:a14="http://schemas.microsoft.com/office/drawing/2010/main"/>
              </a:ext>
            </a:extLst>
          </a:blip>
          <a:srcRect/>
          <a:stretch/>
        </p:blipFill>
        <p:spPr>
          <a:xfrm>
            <a:off x="8920644" y="371961"/>
            <a:ext cx="2386584" cy="1892808"/>
          </a:xfrm>
          <a:prstGeom prst="hexagon">
            <a:avLst/>
          </a:prstGeom>
          <a:solidFill>
            <a:schemeClr val="accent5"/>
          </a:solidFill>
          <a:effectLst>
            <a:outerShdw blurRad="50800" dist="38100" dir="2700000" algn="tl" rotWithShape="0">
              <a:prstClr val="black">
                <a:alpha val="40000"/>
              </a:prstClr>
            </a:outerShdw>
          </a:effectLst>
        </p:spPr>
      </p:pic>
      <p:sp>
        <p:nvSpPr>
          <p:cNvPr id="12" name="Text Placeholder 40">
            <a:extLst>
              <a:ext uri="{FF2B5EF4-FFF2-40B4-BE49-F238E27FC236}">
                <a16:creationId xmlns:a16="http://schemas.microsoft.com/office/drawing/2014/main" id="{AD419980-6F3B-4BA0-BD81-958D71F7478A}"/>
              </a:ext>
            </a:extLst>
          </p:cNvPr>
          <p:cNvSpPr txBox="1">
            <a:spLocks/>
          </p:cNvSpPr>
          <p:nvPr/>
        </p:nvSpPr>
        <p:spPr>
          <a:xfrm>
            <a:off x="381000"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rgbClr val="FFFFFF"/>
                </a:solidFill>
                <a:latin typeface="Arial" panose="020B0604020202020204" pitchFamily="34" charset="0"/>
                <a:cs typeface="Arial" panose="020B0604020202020204" pitchFamily="34" charset="0"/>
              </a:rPr>
              <a:t>Money</a:t>
            </a:r>
            <a:endParaRPr lang="en-US">
              <a:solidFill>
                <a:srgbClr val="FFFFFF"/>
              </a:solidFill>
              <a:latin typeface="Arial" panose="020B0604020202020204" pitchFamily="34" charset="0"/>
              <a:cs typeface="Arial" panose="020B0604020202020204" pitchFamily="34" charset="0"/>
            </a:endParaRPr>
          </a:p>
        </p:txBody>
      </p:sp>
      <p:sp>
        <p:nvSpPr>
          <p:cNvPr id="13" name="Text Placeholder 42">
            <a:extLst>
              <a:ext uri="{FF2B5EF4-FFF2-40B4-BE49-F238E27FC236}">
                <a16:creationId xmlns:a16="http://schemas.microsoft.com/office/drawing/2014/main" id="{7C858F09-7306-413D-8ECB-64DDCE4D7848}"/>
              </a:ext>
            </a:extLst>
          </p:cNvPr>
          <p:cNvSpPr txBox="1">
            <a:spLocks/>
          </p:cNvSpPr>
          <p:nvPr/>
        </p:nvSpPr>
        <p:spPr>
          <a:xfrm>
            <a:off x="8954261" y="5903089"/>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rgbClr val="FFFFFF"/>
                </a:solidFill>
                <a:latin typeface="Arial" panose="020B0604020202020204" pitchFamily="34" charset="0"/>
                <a:cs typeface="Arial" panose="020B0604020202020204" pitchFamily="34" charset="0"/>
              </a:rPr>
              <a:t>Job Security</a:t>
            </a:r>
          </a:p>
        </p:txBody>
      </p:sp>
      <p:sp>
        <p:nvSpPr>
          <p:cNvPr id="15" name="Text Placeholder 44">
            <a:extLst>
              <a:ext uri="{FF2B5EF4-FFF2-40B4-BE49-F238E27FC236}">
                <a16:creationId xmlns:a16="http://schemas.microsoft.com/office/drawing/2014/main" id="{F4F73315-1FFE-4807-A37E-158579C6BC6D}"/>
              </a:ext>
            </a:extLst>
          </p:cNvPr>
          <p:cNvSpPr txBox="1">
            <a:spLocks/>
          </p:cNvSpPr>
          <p:nvPr/>
        </p:nvSpPr>
        <p:spPr>
          <a:xfrm>
            <a:off x="5964243"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rgbClr val="FFFFFF"/>
                </a:solidFill>
                <a:latin typeface="Arial" panose="020B0604020202020204" pitchFamily="34" charset="0"/>
                <a:cs typeface="Arial" panose="020B0604020202020204" pitchFamily="34" charset="0"/>
              </a:rPr>
              <a:t>Traveling</a:t>
            </a:r>
            <a:endParaRPr lang="en-US">
              <a:solidFill>
                <a:srgbClr val="FFFFFF"/>
              </a:solidFill>
              <a:latin typeface="Arial" panose="020B0604020202020204" pitchFamily="34" charset="0"/>
              <a:cs typeface="Arial" panose="020B0604020202020204" pitchFamily="34" charset="0"/>
            </a:endParaRPr>
          </a:p>
        </p:txBody>
      </p:sp>
      <p:sp>
        <p:nvSpPr>
          <p:cNvPr id="16" name="Text Placeholder 46">
            <a:extLst>
              <a:ext uri="{FF2B5EF4-FFF2-40B4-BE49-F238E27FC236}">
                <a16:creationId xmlns:a16="http://schemas.microsoft.com/office/drawing/2014/main" id="{2BE78B0B-72BD-44F2-B2E1-C702EC77E2CF}"/>
              </a:ext>
            </a:extLst>
          </p:cNvPr>
          <p:cNvSpPr txBox="1">
            <a:spLocks/>
          </p:cNvSpPr>
          <p:nvPr/>
        </p:nvSpPr>
        <p:spPr>
          <a:xfrm>
            <a:off x="8507348" y="2647381"/>
            <a:ext cx="3303652"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rgbClr val="FFFFFF"/>
                </a:solidFill>
                <a:latin typeface="Arial" panose="020B0604020202020204" pitchFamily="34" charset="0"/>
                <a:cs typeface="Arial" panose="020B0604020202020204" pitchFamily="34" charset="0"/>
              </a:rPr>
              <a:t>Making an Impact</a:t>
            </a:r>
          </a:p>
        </p:txBody>
      </p:sp>
      <p:pic>
        <p:nvPicPr>
          <p:cNvPr id="17" name="Picture Placeholder 16" descr="Happy man standing in office">
            <a:hlinkClick r:id="rId10" action="ppaction://hlinksldjump"/>
            <a:extLst>
              <a:ext uri="{FF2B5EF4-FFF2-40B4-BE49-F238E27FC236}">
                <a16:creationId xmlns:a16="http://schemas.microsoft.com/office/drawing/2014/main" id="{3A8B4689-62F3-4A69-BB58-EEF83FCDF4EC}"/>
              </a:ext>
            </a:extLst>
          </p:cNvPr>
          <p:cNvPicPr>
            <a:picLocks/>
          </p:cNvPicPr>
          <p:nvPr/>
        </p:nvPicPr>
        <p:blipFill>
          <a:blip r:embed="rId11" cstate="screen">
            <a:extLst>
              <a:ext uri="{28A0092B-C50C-407E-A947-70E740481C1C}">
                <a14:useLocalDpi xmlns:a14="http://schemas.microsoft.com/office/drawing/2010/main"/>
              </a:ext>
            </a:extLst>
          </a:blip>
          <a:srcRect/>
          <a:stretch/>
        </p:blipFill>
        <p:spPr>
          <a:xfrm>
            <a:off x="3251106"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8" name="Picture Placeholder 37" descr="Pile of American dollar banknotes">
            <a:hlinkClick r:id="rId12" action="ppaction://hlinksldjump"/>
            <a:extLst>
              <a:ext uri="{FF2B5EF4-FFF2-40B4-BE49-F238E27FC236}">
                <a16:creationId xmlns:a16="http://schemas.microsoft.com/office/drawing/2014/main" id="{68953E66-4697-4433-9643-6700E8BDC511}"/>
              </a:ext>
            </a:extLst>
          </p:cNvPr>
          <p:cNvPicPr>
            <a:picLocks/>
          </p:cNvPicPr>
          <p:nvPr/>
        </p:nvPicPr>
        <p:blipFill>
          <a:blip r:embed="rId13" cstate="screen">
            <a:extLst>
              <a:ext uri="{28A0092B-C50C-407E-A947-70E740481C1C}">
                <a14:useLocalDpi xmlns:a14="http://schemas.microsoft.com/office/drawing/2010/main"/>
              </a:ext>
            </a:extLst>
          </a:blip>
          <a:srcRect/>
          <a:stretch/>
        </p:blipFill>
        <p:spPr>
          <a:xfrm>
            <a:off x="416337" y="378090"/>
            <a:ext cx="2382105" cy="1891088"/>
          </a:xfrm>
          <a:prstGeom prst="hexagon">
            <a:avLst/>
          </a:prstGeom>
          <a:solidFill>
            <a:schemeClr val="accent5"/>
          </a:solidFill>
          <a:effectLst>
            <a:outerShdw blurRad="50800" dist="38100" dir="2700000" algn="tl" rotWithShape="0">
              <a:prstClr val="black">
                <a:alpha val="40000"/>
              </a:prstClr>
            </a:outerShdw>
          </a:effectLst>
        </p:spPr>
      </p:pic>
      <p:pic>
        <p:nvPicPr>
          <p:cNvPr id="19" name="Picture Placeholder 35" descr="Woman holding white mug">
            <a:hlinkClick r:id="rId14" action="ppaction://hlinksldjump"/>
            <a:extLst>
              <a:ext uri="{FF2B5EF4-FFF2-40B4-BE49-F238E27FC236}">
                <a16:creationId xmlns:a16="http://schemas.microsoft.com/office/drawing/2014/main" id="{E803A20E-817C-4657-95C3-8BA2A56190D4}"/>
              </a:ext>
            </a:extLst>
          </p:cNvPr>
          <p:cNvPicPr>
            <a:picLocks/>
          </p:cNvPicPr>
          <p:nvPr/>
        </p:nvPicPr>
        <p:blipFill>
          <a:blip r:embed="rId15" cstate="screen">
            <a:extLst>
              <a:ext uri="{28A0092B-C50C-407E-A947-70E740481C1C}">
                <a14:useLocalDpi xmlns:a14="http://schemas.microsoft.com/office/drawing/2010/main"/>
              </a:ext>
            </a:extLst>
          </a:blip>
          <a:srcRect/>
          <a:stretch/>
        </p:blipFill>
        <p:spPr>
          <a:xfrm>
            <a:off x="3248865"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20" name="Picture Placeholder 37" descr="A hand holding a plant">
            <a:hlinkClick r:id="rId16" action="ppaction://hlinksldjump"/>
            <a:extLst>
              <a:ext uri="{FF2B5EF4-FFF2-40B4-BE49-F238E27FC236}">
                <a16:creationId xmlns:a16="http://schemas.microsoft.com/office/drawing/2014/main" id="{09193A03-6F4D-48D6-BF05-C7B099743CEC}"/>
              </a:ext>
            </a:extLst>
          </p:cNvPr>
          <p:cNvPicPr>
            <a:picLocks/>
          </p:cNvPicPr>
          <p:nvPr/>
        </p:nvPicPr>
        <p:blipFill>
          <a:blip r:embed="rId17" cstate="screen">
            <a:extLst>
              <a:ext uri="{28A0092B-C50C-407E-A947-70E740481C1C}">
                <a14:useLocalDpi xmlns:a14="http://schemas.microsoft.com/office/drawing/2010/main"/>
              </a:ext>
            </a:extLst>
          </a:blip>
          <a:srcRect/>
          <a:stretch/>
        </p:blipFill>
        <p:spPr>
          <a:xfrm>
            <a:off x="6085874" y="3830232"/>
            <a:ext cx="2382105" cy="1891088"/>
          </a:xfrm>
          <a:prstGeom prst="hexagon">
            <a:avLst/>
          </a:prstGeom>
          <a:solidFill>
            <a:schemeClr val="accent5"/>
          </a:solidFill>
          <a:effectLst>
            <a:outerShdw blurRad="50800" dist="38100" dir="2700000" algn="tl" rotWithShape="0">
              <a:prstClr val="black">
                <a:alpha val="40000"/>
              </a:prstClr>
            </a:outerShdw>
          </a:effectLst>
        </p:spPr>
      </p:pic>
      <p:sp>
        <p:nvSpPr>
          <p:cNvPr id="21" name="Text Placeholder 40">
            <a:extLst>
              <a:ext uri="{FF2B5EF4-FFF2-40B4-BE49-F238E27FC236}">
                <a16:creationId xmlns:a16="http://schemas.microsoft.com/office/drawing/2014/main" id="{CB9F3A45-961F-4DC9-B2EA-9683321F3797}"/>
              </a:ext>
            </a:extLst>
          </p:cNvPr>
          <p:cNvSpPr txBox="1">
            <a:spLocks/>
          </p:cNvSpPr>
          <p:nvPr/>
        </p:nvSpPr>
        <p:spPr>
          <a:xfrm>
            <a:off x="381000" y="5953126"/>
            <a:ext cx="2409825" cy="790573"/>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0">
                <a:solidFill>
                  <a:srgbClr val="FFFFFF"/>
                </a:solidFill>
                <a:latin typeface="Arial" panose="020B0604020202020204" pitchFamily="34" charset="0"/>
                <a:cs typeface="Arial" panose="020B0604020202020204" pitchFamily="34" charset="0"/>
              </a:rPr>
              <a:t>Teaching</a:t>
            </a:r>
            <a:endParaRPr lang="en-US" b="0">
              <a:solidFill>
                <a:srgbClr val="FFFFFF"/>
              </a:solidFill>
              <a:latin typeface="Arial" panose="020B0604020202020204" pitchFamily="34" charset="0"/>
              <a:cs typeface="Arial" panose="020B0604020202020204" pitchFamily="34" charset="0"/>
            </a:endParaRPr>
          </a:p>
        </p:txBody>
      </p:sp>
      <p:sp>
        <p:nvSpPr>
          <p:cNvPr id="22" name="Text Placeholder 44">
            <a:extLst>
              <a:ext uri="{FF2B5EF4-FFF2-40B4-BE49-F238E27FC236}">
                <a16:creationId xmlns:a16="http://schemas.microsoft.com/office/drawing/2014/main" id="{AB03B102-CF94-4060-956D-D2A510046B14}"/>
              </a:ext>
            </a:extLst>
          </p:cNvPr>
          <p:cNvSpPr txBox="1">
            <a:spLocks/>
          </p:cNvSpPr>
          <p:nvPr/>
        </p:nvSpPr>
        <p:spPr>
          <a:xfrm>
            <a:off x="5736150" y="5946870"/>
            <a:ext cx="3081552" cy="52356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0">
                <a:solidFill>
                  <a:srgbClr val="FFFFFF"/>
                </a:solidFill>
                <a:latin typeface="Arial" panose="020B0604020202020204" pitchFamily="34" charset="0"/>
                <a:cs typeface="Arial" panose="020B0604020202020204" pitchFamily="34" charset="0"/>
              </a:rPr>
              <a:t>   Professional Growth</a:t>
            </a:r>
          </a:p>
        </p:txBody>
      </p:sp>
      <p:sp>
        <p:nvSpPr>
          <p:cNvPr id="23" name="Text Placeholder 46">
            <a:extLst>
              <a:ext uri="{FF2B5EF4-FFF2-40B4-BE49-F238E27FC236}">
                <a16:creationId xmlns:a16="http://schemas.microsoft.com/office/drawing/2014/main" id="{82BB0312-565D-4B95-A3E1-4FC6BFBFA72F}"/>
              </a:ext>
            </a:extLst>
          </p:cNvPr>
          <p:cNvSpPr txBox="1">
            <a:spLocks/>
          </p:cNvSpPr>
          <p:nvPr/>
        </p:nvSpPr>
        <p:spPr>
          <a:xfrm>
            <a:off x="2780564" y="2647381"/>
            <a:ext cx="3323188" cy="617301"/>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0">
                <a:solidFill>
                  <a:srgbClr val="FFFFFF"/>
                </a:solidFill>
                <a:latin typeface="Arial" panose="020B0604020202020204" pitchFamily="34" charset="0"/>
                <a:cs typeface="Arial" panose="020B0604020202020204" pitchFamily="34" charset="0"/>
              </a:rPr>
              <a:t>Owning a Business</a:t>
            </a:r>
          </a:p>
        </p:txBody>
      </p:sp>
      <p:pic>
        <p:nvPicPr>
          <p:cNvPr id="24" name="Picture Placeholder 37" descr="Group of standing people looking at whiteboard on classroom wall, man wearing glasses holding whiteboard marker and writing">
            <a:hlinkClick r:id="rId18" action="ppaction://hlinksldjump"/>
            <a:extLst>
              <a:ext uri="{FF2B5EF4-FFF2-40B4-BE49-F238E27FC236}">
                <a16:creationId xmlns:a16="http://schemas.microsoft.com/office/drawing/2014/main" id="{1BE715D5-A60B-4C9D-818B-B07D4F0A7D94}"/>
              </a:ext>
            </a:extLst>
          </p:cNvPr>
          <p:cNvPicPr>
            <a:picLocks/>
          </p:cNvPicPr>
          <p:nvPr/>
        </p:nvPicPr>
        <p:blipFill>
          <a:blip r:embed="rId19" cstate="screen">
            <a:extLst>
              <a:ext uri="{28A0092B-C50C-407E-A947-70E740481C1C}">
                <a14:useLocalDpi xmlns:a14="http://schemas.microsoft.com/office/drawing/2010/main"/>
              </a:ext>
            </a:extLst>
          </a:blip>
          <a:srcRect/>
          <a:stretch/>
        </p:blipFill>
        <p:spPr>
          <a:xfrm>
            <a:off x="414097" y="3830713"/>
            <a:ext cx="2386584" cy="1891088"/>
          </a:xfrm>
          <a:prstGeom prst="hexagon">
            <a:avLst/>
          </a:prstGeom>
          <a:solidFill>
            <a:schemeClr val="accent5"/>
          </a:solidFill>
          <a:effectLst>
            <a:outerShdw blurRad="50800" dist="38100" dir="2700000" algn="tl" rotWithShape="0">
              <a:prstClr val="black">
                <a:alpha val="40000"/>
              </a:prstClr>
            </a:outerShdw>
          </a:effectLst>
        </p:spPr>
      </p:pic>
      <p:sp>
        <p:nvSpPr>
          <p:cNvPr id="25" name="Text Placeholder 46">
            <a:extLst>
              <a:ext uri="{FF2B5EF4-FFF2-40B4-BE49-F238E27FC236}">
                <a16:creationId xmlns:a16="http://schemas.microsoft.com/office/drawing/2014/main" id="{DC38962C-3EE5-4B0C-BD05-E778AA8B707E}"/>
              </a:ext>
            </a:extLst>
          </p:cNvPr>
          <p:cNvSpPr txBox="1">
            <a:spLocks/>
          </p:cNvSpPr>
          <p:nvPr/>
        </p:nvSpPr>
        <p:spPr>
          <a:xfrm>
            <a:off x="3039261" y="5952163"/>
            <a:ext cx="2775009" cy="523564"/>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0">
                <a:solidFill>
                  <a:srgbClr val="FFFFFF"/>
                </a:solidFill>
                <a:latin typeface="Arial" panose="020B0604020202020204" pitchFamily="34" charset="0"/>
                <a:cs typeface="Arial" panose="020B0604020202020204" pitchFamily="34" charset="0"/>
              </a:rPr>
              <a:t>Work / Life Balance</a:t>
            </a:r>
          </a:p>
        </p:txBody>
      </p:sp>
      <p:sp>
        <p:nvSpPr>
          <p:cNvPr id="26" name="Arrow: Right 25">
            <a:hlinkClick r:id="rId20" action="ppaction://hlinksldjump"/>
            <a:extLst>
              <a:ext uri="{FF2B5EF4-FFF2-40B4-BE49-F238E27FC236}">
                <a16:creationId xmlns:a16="http://schemas.microsoft.com/office/drawing/2014/main" id="{D0AEC588-4D74-43E8-AA95-58CE25337B3E}"/>
              </a:ext>
            </a:extLst>
          </p:cNvPr>
          <p:cNvSpPr/>
          <p:nvPr/>
        </p:nvSpPr>
        <p:spPr>
          <a:xfrm rot="10800000"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15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716462" cy="1562959"/>
          </a:xfrm>
        </p:spPr>
        <p:txBody>
          <a:bodyPr vert="horz" wrap="square" lIns="0" tIns="0" rIns="0" bIns="0" rtlCol="0" anchor="t" anchorCtr="0">
            <a:normAutofit/>
          </a:bodyPr>
          <a:lstStyle/>
          <a:p>
            <a:r>
              <a:rPr lang="en-US" kern="1200">
                <a:solidFill>
                  <a:schemeClr val="tx1"/>
                </a:solidFill>
                <a:latin typeface="Roboto" panose="02000000000000000000" pitchFamily="2" charset="0"/>
                <a:ea typeface="Roboto" panose="02000000000000000000" pitchFamily="2" charset="0"/>
              </a:rPr>
              <a:t>Accounting is money.</a:t>
            </a:r>
          </a:p>
        </p:txBody>
      </p:sp>
      <p:pic>
        <p:nvPicPr>
          <p:cNvPr id="3" name="Picture 2" descr="Pile of American dollar banknotes">
            <a:extLst>
              <a:ext uri="{FF2B5EF4-FFF2-40B4-BE49-F238E27FC236}">
                <a16:creationId xmlns:a16="http://schemas.microsoft.com/office/drawing/2014/main" id="{65E70C52-7A5B-466F-A514-B233211AE2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880404" y="4212618"/>
            <a:ext cx="5760733" cy="1858841"/>
          </a:xfrm>
        </p:spPr>
        <p:txBody>
          <a:bodyPr vert="horz" wrap="square" lIns="0" tIns="0" rIns="0" bIns="0" rtlCol="0" anchor="t">
            <a:noAutofit/>
          </a:bodyPr>
          <a:lstStyle/>
          <a:p>
            <a:r>
              <a:rPr lang="en-US"/>
              <a:t>Accounting isn’t math. It’s money.</a:t>
            </a:r>
          </a:p>
          <a:p>
            <a:r>
              <a:rPr lang="en-US"/>
              <a:t>Accountants are the backbone of the business world and keep finances in check – for everyone. No matter the size of the company, accountants help organizations meet their goals by protecting financial resources.</a:t>
            </a:r>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728214"/>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1_Office Theme">
  <a:themeElements>
    <a:clrScheme name="Brand">
      <a:dk1>
        <a:srgbClr val="000000"/>
      </a:dk1>
      <a:lt1>
        <a:srgbClr val="FFFFFF"/>
      </a:lt1>
      <a:dk2>
        <a:srgbClr val="72246C"/>
      </a:dk2>
      <a:lt2>
        <a:srgbClr val="1D1D1D"/>
      </a:lt2>
      <a:accent1>
        <a:srgbClr val="96146E"/>
      </a:accent1>
      <a:accent2>
        <a:srgbClr val="DC6A2F"/>
      </a:accent2>
      <a:accent3>
        <a:srgbClr val="41B6E6"/>
      </a:accent3>
      <a:accent4>
        <a:srgbClr val="48A23F"/>
      </a:accent4>
      <a:accent5>
        <a:srgbClr val="72246C"/>
      </a:accent5>
      <a:accent6>
        <a:srgbClr val="3A5CAE"/>
      </a:accent6>
      <a:hlink>
        <a:srgbClr val="3A5DAE"/>
      </a:hlink>
      <a:folHlink>
        <a:srgbClr val="9614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7003F2655F974DB32A56223BC108AB" ma:contentTypeVersion="16" ma:contentTypeDescription="Create a new document." ma:contentTypeScope="" ma:versionID="b246b334f3d02c68bcd1aaca3408c51a">
  <xsd:schema xmlns:xsd="http://www.w3.org/2001/XMLSchema" xmlns:xs="http://www.w3.org/2001/XMLSchema" xmlns:p="http://schemas.microsoft.com/office/2006/metadata/properties" xmlns:ns3="8ac8c383-af2b-4148-a487-89becaec494c" xmlns:ns4="159465e8-a005-4db2-9947-2f11900f43e9" targetNamespace="http://schemas.microsoft.com/office/2006/metadata/properties" ma:root="true" ma:fieldsID="2c26e9caee81efcc65d4893ee15f9ba8" ns3:_="" ns4:_="">
    <xsd:import namespace="8ac8c383-af2b-4148-a487-89becaec494c"/>
    <xsd:import namespace="159465e8-a005-4db2-9947-2f11900f43e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lcf76f155ced4ddcb4097134ff3c332f" minOccurs="0"/>
                <xsd:element ref="ns4:TaxCatchAll"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8c383-af2b-4148-a487-89becaec494c"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a2a1987-094d-41cd-9352-fe10ad6166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9465e8-a005-4db2-9947-2f11900f43e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97fe65c-187b-4681-bbf2-6e07cda5d479}" ma:internalName="TaxCatchAll" ma:showField="CatchAllData" ma:web="159465e8-a005-4db2-9947-2f11900f43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8"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ac8c383-af2b-4148-a487-89becaec494c">
      <Terms xmlns="http://schemas.microsoft.com/office/infopath/2007/PartnerControls"/>
    </lcf76f155ced4ddcb4097134ff3c332f>
    <TaxCatchAll xmlns="159465e8-a005-4db2-9947-2f11900f43e9" xsi:nil="true"/>
    <MediaServiceKeyPoints xmlns="8ac8c383-af2b-4148-a487-89becaec494c" xsi:nil="true"/>
  </documentManagement>
</p:properties>
</file>

<file path=customXml/itemProps1.xml><?xml version="1.0" encoding="utf-8"?>
<ds:datastoreItem xmlns:ds="http://schemas.openxmlformats.org/officeDocument/2006/customXml" ds:itemID="{876A3D6B-A336-4D52-B6DE-0FCCBB5C83E4}">
  <ds:schemaRefs>
    <ds:schemaRef ds:uri="159465e8-a005-4db2-9947-2f11900f43e9"/>
    <ds:schemaRef ds:uri="8ac8c383-af2b-4148-a487-89becaec49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50811A92-D464-4AC4-A396-BA73B10CEEAC}">
  <ds:schemaRefs>
    <ds:schemaRef ds:uri="159465e8-a005-4db2-9947-2f11900f43e9"/>
    <ds:schemaRef ds:uri="230e9df3-be65-4c73-a93b-d1236ebd677e"/>
    <ds:schemaRef ds:uri="71af3243-3dd4-4a8d-8c0d-dd76da1f02a5"/>
    <ds:schemaRef ds:uri="8ac8c383-af2b-4148-a487-89becaec494c"/>
    <ds:schemaRef ds:uri="9ae27c38-e5b9-4901-a657-d6eb46d539d8"/>
    <ds:schemaRef ds:uri="bdf91d3c-1e2b-4770-85e1-fec3c6906b67"/>
    <ds:schemaRef ds:uri="e9a585e3-acef-44d1-a52d-5ec91c4cb6b0"/>
    <ds:schemaRef ds:uri="f6d9283e-d7f3-4e94-952a-cad4884c907e"/>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{BBCBAD1C-170C-4EB6-8A31-A8427978194D}tf33713516_win32</Template>
  <Application>Microsoft Office PowerPoint</Application>
  <PresentationFormat>Widescreen</PresentationFormat>
  <Slides>51</Slides>
  <Notes>51</Notes>
  <HiddenSlides>0</HiddenSlide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3DFloatVTI</vt:lpstr>
      <vt:lpstr>1_Office Theme</vt:lpstr>
      <vt:lpstr>Let’s Talk Business</vt:lpstr>
      <vt:lpstr>At the heart of every business is…</vt:lpstr>
      <vt:lpstr>Money!</vt:lpstr>
      <vt:lpstr>Name</vt:lpstr>
      <vt:lpstr>PowerPoint Presentation</vt:lpstr>
      <vt:lpstr>PowerPoint Presentation</vt:lpstr>
      <vt:lpstr>PowerPoint Presentation</vt:lpstr>
      <vt:lpstr>PowerPoint Presentation</vt:lpstr>
      <vt:lpstr>Accounting is money.</vt:lpstr>
      <vt:lpstr>Follow your passion.</vt:lpstr>
      <vt:lpstr>Travel the world.</vt:lpstr>
      <vt:lpstr>Make an impact.</vt:lpstr>
      <vt:lpstr>Share your knowledge.</vt:lpstr>
      <vt:lpstr>Make it balance.</vt:lpstr>
      <vt:lpstr>Grow professionally.</vt:lpstr>
      <vt:lpstr>Feel secure.</vt:lpstr>
      <vt:lpstr>Accountants work with data and people. They drive business decisions and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Accountants work in all types of organizations</vt:lpstr>
      <vt:lpstr>Work with influencers.</vt:lpstr>
      <vt:lpstr>PowerPoint Presentation</vt:lpstr>
      <vt:lpstr>Shape a brighter future.</vt:lpstr>
      <vt:lpstr>Drive change.</vt:lpstr>
      <vt:lpstr>Accountants have many </vt:lpstr>
      <vt:lpstr>San Francisco  Senior Manager - $226,125 Manager - $153,900 Associate - $92,813</vt:lpstr>
      <vt:lpstr>Accountant or CPA – what's the difference?</vt:lpstr>
      <vt:lpstr>What do you need to become a CPA?</vt:lpstr>
      <vt:lpstr>Could accounting be right for you?</vt:lpstr>
      <vt:lpstr>PowerPoint Presentation</vt:lpstr>
      <vt:lpstr>PowerPoint Presentation</vt:lpstr>
      <vt:lpstr>PowerPoint Presentation</vt:lpstr>
      <vt:lpstr>PowerPoint Presentation</vt:lpstr>
      <vt:lpstr>PowerPoint Presentation</vt:lpstr>
      <vt:lpstr>PowerPoint Presentation</vt:lpstr>
      <vt:lpstr>Learn more about accounting</vt:lpstr>
      <vt:lpstr>Join the American Institute of CPAs (AICPA)</vt:lpstr>
      <vt:lpstr>Welcome to Career Launchpad!</vt:lpstr>
      <vt:lpstr>Get support from the Connecticut Society of CPAs (CTCPA)</vt:lpstr>
      <vt:lpstr>A few questions  as we finish the presentation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Christin Hunter</dc:creator>
  <cp:revision>1</cp:revision>
  <dcterms:created xsi:type="dcterms:W3CDTF">2022-07-20T13:41:02Z</dcterms:created>
  <dcterms:modified xsi:type="dcterms:W3CDTF">2023-11-09T18:18:20Z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0x010100687003F2655F974DB32A56223BC108AB</vt:lpwstr>
  </property>
  <property fmtid="{D5CDD505-2E9C-101B-9397-08002B2CF9AE}" pid="3" name="MediaServiceImageTags">
    <vt:lpwstr/>
  </property>
</Properties>
</file>